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90" r:id="rId3"/>
    <p:sldId id="273" r:id="rId4"/>
    <p:sldId id="295" r:id="rId5"/>
    <p:sldId id="269" r:id="rId6"/>
    <p:sldId id="296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274" r:id="rId15"/>
  </p:sldIdLst>
  <p:sldSz cx="9144000" cy="6858000" type="screen4x3"/>
  <p:notesSz cx="6797675" cy="9926638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41C4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737" autoAdjust="0"/>
  </p:normalViewPr>
  <p:slideViewPr>
    <p:cSldViewPr>
      <p:cViewPr>
        <p:scale>
          <a:sx n="77" d="100"/>
          <a:sy n="77" d="100"/>
        </p:scale>
        <p:origin x="-3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ISKSTATION\home\SBO%20statisztika\SBO%202014\SBO_Stat_for_2010-20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4396824902132E-2"/>
          <c:y val="3.1540997878602622E-2"/>
          <c:w val="0.9274974948589807"/>
          <c:h val="0.89660287422705365"/>
        </c:manualLayout>
      </c:layout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7.2222222222222437E-2"/>
                  <c:y val="-7.8703703703703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888888888888952E-2"/>
                  <c:y val="0.148148148148148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7222222222222339E-2"/>
                  <c:y val="0.125000000000000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7222222222222339E-2"/>
                  <c:y val="0.166666666666666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1666666666666678E-2"/>
                  <c:y val="0.203703703703703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'Betegszám évente'!$A$2:$A$6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'Betegszám évente'!$C$2:$C$6</c:f>
              <c:numCache>
                <c:formatCode>General</c:formatCode>
                <c:ptCount val="5"/>
                <c:pt idx="0">
                  <c:v>1</c:v>
                </c:pt>
                <c:pt idx="1">
                  <c:v>1.1618911174785098</c:v>
                </c:pt>
                <c:pt idx="2">
                  <c:v>1.1899304134261155</c:v>
                </c:pt>
                <c:pt idx="3">
                  <c:v>1.2921271660526681</c:v>
                </c:pt>
                <c:pt idx="4">
                  <c:v>1.3412471005594215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marker val="1"/>
        <c:smooth val="0"/>
        <c:axId val="86860160"/>
        <c:axId val="86861696"/>
      </c:lineChart>
      <c:catAx>
        <c:axId val="8686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6861696"/>
        <c:crosses val="autoZero"/>
        <c:auto val="1"/>
        <c:lblAlgn val="ctr"/>
        <c:lblOffset val="100"/>
        <c:noMultiLvlLbl val="0"/>
      </c:catAx>
      <c:valAx>
        <c:axId val="86861696"/>
        <c:scaling>
          <c:orientation val="minMax"/>
          <c:min val="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6860160"/>
        <c:crosses val="autoZero"/>
        <c:crossBetween val="between"/>
      </c:valAx>
      <c:spPr>
        <a:solidFill>
          <a:schemeClr val="accent2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2">
        <a:lumMod val="60000"/>
        <a:lumOff val="40000"/>
      </a:schemeClr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[Munkafüzet3]Sheet4!PivotTable4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34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Szeptikus betegek megoszlása az ITO-n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1"/>
        <c:spPr>
          <a:solidFill>
            <a:schemeClr val="accent6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Sheet4!$B$3:$B$4</c:f>
              <c:strCache>
                <c:ptCount val="1"/>
                <c:pt idx="0">
                  <c:v>túlélő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Sheet4!$A$5:$A$15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Sheet4!$B$5:$B$15</c:f>
              <c:numCache>
                <c:formatCode>General</c:formatCode>
                <c:ptCount val="10"/>
                <c:pt idx="0">
                  <c:v>136</c:v>
                </c:pt>
                <c:pt idx="1">
                  <c:v>142</c:v>
                </c:pt>
                <c:pt idx="2">
                  <c:v>164</c:v>
                </c:pt>
                <c:pt idx="3">
                  <c:v>185</c:v>
                </c:pt>
                <c:pt idx="4">
                  <c:v>274</c:v>
                </c:pt>
                <c:pt idx="5">
                  <c:v>293</c:v>
                </c:pt>
                <c:pt idx="6">
                  <c:v>256</c:v>
                </c:pt>
                <c:pt idx="7">
                  <c:v>252</c:v>
                </c:pt>
                <c:pt idx="8">
                  <c:v>270</c:v>
                </c:pt>
                <c:pt idx="9">
                  <c:v>304</c:v>
                </c:pt>
              </c:numCache>
            </c:numRef>
          </c:val>
        </c:ser>
        <c:ser>
          <c:idx val="1"/>
          <c:order val="1"/>
          <c:tx>
            <c:strRef>
              <c:f>Sheet4!$C$3:$C$4</c:f>
              <c:strCache>
                <c:ptCount val="1"/>
                <c:pt idx="0">
                  <c:v>meghalt</c:v>
                </c:pt>
              </c:strCache>
            </c:strRef>
          </c:tx>
          <c:spPr>
            <a:solidFill>
              <a:srgbClr val="77391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Sheet4!$A$5:$A$15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Sheet4!$C$5:$C$15</c:f>
              <c:numCache>
                <c:formatCode>General</c:formatCode>
                <c:ptCount val="10"/>
                <c:pt idx="0">
                  <c:v>58</c:v>
                </c:pt>
                <c:pt idx="1">
                  <c:v>55</c:v>
                </c:pt>
                <c:pt idx="2">
                  <c:v>67</c:v>
                </c:pt>
                <c:pt idx="3">
                  <c:v>65</c:v>
                </c:pt>
                <c:pt idx="4">
                  <c:v>70</c:v>
                </c:pt>
                <c:pt idx="5">
                  <c:v>66</c:v>
                </c:pt>
                <c:pt idx="6">
                  <c:v>65</c:v>
                </c:pt>
                <c:pt idx="7">
                  <c:v>58</c:v>
                </c:pt>
                <c:pt idx="8">
                  <c:v>70</c:v>
                </c:pt>
                <c:pt idx="9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86884736"/>
        <c:axId val="86886272"/>
      </c:barChart>
      <c:catAx>
        <c:axId val="8688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1386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6886272"/>
        <c:crosses val="autoZero"/>
        <c:auto val="0"/>
        <c:lblAlgn val="ctr"/>
        <c:lblOffset val="100"/>
        <c:noMultiLvlLbl val="0"/>
      </c:catAx>
      <c:valAx>
        <c:axId val="86886272"/>
        <c:scaling>
          <c:orientation val="minMax"/>
        </c:scaling>
        <c:delete val="0"/>
        <c:axPos val="l"/>
        <c:majorGridlines>
          <c:spPr>
            <a:ln w="854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6884736"/>
        <c:crosses val="autoZero"/>
        <c:crossBetween val="between"/>
      </c:valAx>
      <c:spPr>
        <a:noFill/>
        <a:ln w="22772">
          <a:noFill/>
        </a:ln>
      </c:spPr>
    </c:plotArea>
    <c:legend>
      <c:legendPos val="r"/>
      <c:layout>
        <c:manualLayout>
          <c:xMode val="edge"/>
          <c:yMode val="edge"/>
          <c:x val="0.89223722081324741"/>
          <c:y val="0.43660027087282832"/>
          <c:w val="0.10598488955142973"/>
          <c:h val="0.142312075318976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B28BDE-CE17-4B70-92FC-7E2B7D996C28}" type="datetimeFigureOut">
              <a:rPr lang="hu-HU"/>
              <a:pPr>
                <a:defRPr/>
              </a:pPr>
              <a:t>2016.04.27.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6626656-8530-49CA-AB59-7F88DAED75D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7280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DEC78-8F71-466E-9070-3DDC37ABF83D}" type="datetimeFigureOut">
              <a:rPr lang="hu-HU"/>
              <a:pPr>
                <a:defRPr/>
              </a:pPr>
              <a:t>2016.04.27.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09568-4323-4E60-9F14-0CD7B37CD47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C1F57-2714-41A8-98F6-243E26D543D0}" type="datetimeFigureOut">
              <a:rPr lang="hu-HU"/>
              <a:pPr>
                <a:defRPr/>
              </a:pPr>
              <a:t>2016.04.27.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351BB-A240-4BC7-80A0-A0E66FC7C4D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8B902-BE3E-479D-BD74-386481EDE642}" type="datetimeFigureOut">
              <a:rPr lang="hu-HU"/>
              <a:pPr>
                <a:defRPr/>
              </a:pPr>
              <a:t>2016.04.27.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16193-3B2B-4B08-953B-4DE24E4581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70141-02C6-4B70-8C95-35874689644B}" type="datetimeFigureOut">
              <a:rPr lang="hu-HU"/>
              <a:pPr>
                <a:defRPr/>
              </a:pPr>
              <a:t>2016.04.27.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2376C-FD09-4233-9456-2DADE2B7DA9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Cím, tartalo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DDE75-9DFC-4026-A19E-B6F729CC154A}" type="datetimeFigureOut">
              <a:rPr lang="hu-HU"/>
              <a:pPr>
                <a:defRPr/>
              </a:pPr>
              <a:t>2016.04.27.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28A27-768D-42CE-809D-A2BCF192428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EC63F-3FB1-4AB4-9FF3-EBF666F43BC4}" type="datetimeFigureOut">
              <a:rPr lang="hu-HU"/>
              <a:pPr>
                <a:defRPr/>
              </a:pPr>
              <a:t>2016.04.27.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D471E-32E0-4F3F-9279-D223BA0711C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DF106-0E93-4D25-A743-430D6B8E0F4C}" type="datetimeFigureOut">
              <a:rPr lang="hu-HU"/>
              <a:pPr>
                <a:defRPr/>
              </a:pPr>
              <a:t>2016.04.27.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D5820-6837-4C02-ADA7-B540D65507F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97298-FFB9-45A5-A20D-33271F86D087}" type="datetimeFigureOut">
              <a:rPr lang="hu-HU"/>
              <a:pPr>
                <a:defRPr/>
              </a:pPr>
              <a:t>2016.04.27.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C94A1-8AB5-40BC-A499-443FC7DB9D7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2A2A2-E6D6-4C8C-8638-A570AA502185}" type="datetimeFigureOut">
              <a:rPr lang="hu-HU"/>
              <a:pPr>
                <a:defRPr/>
              </a:pPr>
              <a:t>2016.04.27.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5E4E9-D083-4387-BF12-9AEE44DC559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E6331-0192-4BE5-B4F3-F41A9D5FC9B1}" type="datetimeFigureOut">
              <a:rPr lang="hu-HU"/>
              <a:pPr>
                <a:defRPr/>
              </a:pPr>
              <a:t>2016.04.27.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0D1F8-8F77-4485-A2F5-C0DC6574095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A8697-9250-42CF-B232-70C73CCF83C9}" type="datetimeFigureOut">
              <a:rPr lang="hu-HU"/>
              <a:pPr>
                <a:defRPr/>
              </a:pPr>
              <a:t>2016.04.27.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A6CFA-8DDC-4E12-843C-88F679F479A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1F71E-A1E3-4438-89C3-7A34EA59E4D0}" type="datetimeFigureOut">
              <a:rPr lang="hu-HU"/>
              <a:pPr>
                <a:defRPr/>
              </a:pPr>
              <a:t>2016.04.27.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8BC70-4160-483C-94BF-E5899F04ED4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C91F4-F753-4373-8472-A09441A68BF5}" type="datetimeFigureOut">
              <a:rPr lang="hu-HU"/>
              <a:pPr>
                <a:defRPr/>
              </a:pPr>
              <a:t>2016.04.27.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67707-54DC-4944-89D6-8579A216D69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4099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94C8CD-18C7-4284-8F1E-AC45BF25C8B8}" type="datetimeFigureOut">
              <a:rPr lang="hu-HU"/>
              <a:pPr>
                <a:defRPr/>
              </a:pPr>
              <a:t>2016.04.27.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F4DBD7D-35F1-4367-9AB0-37CBBB83452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otke.hu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yermekapolas.hu/szotar/trauma" TargetMode="External"/><Relationship Id="rId2" Type="http://schemas.openxmlformats.org/officeDocument/2006/relationships/hyperlink" Target="http://gyermekapolas.hu/szotar/tumo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yermekapolas.hu/szotar/szepszis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gyermekapolas.hu/szotar/serv" TargetMode="External"/><Relationship Id="rId3" Type="http://schemas.openxmlformats.org/officeDocument/2006/relationships/hyperlink" Target="http://gyermekapolas.hu/szotar/autoimmun" TargetMode="External"/><Relationship Id="rId7" Type="http://schemas.openxmlformats.org/officeDocument/2006/relationships/hyperlink" Target="http://gyermekapolas.hu/szotar/cysta" TargetMode="External"/><Relationship Id="rId2" Type="http://schemas.openxmlformats.org/officeDocument/2006/relationships/hyperlink" Target="http://gyermekapolas.hu/szotar/sok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yermekapolas.hu/szotar/talyog" TargetMode="External"/><Relationship Id="rId5" Type="http://schemas.openxmlformats.org/officeDocument/2006/relationships/hyperlink" Target="http://gyermekapolas.hu/szotar/perforatio" TargetMode="External"/><Relationship Id="rId4" Type="http://schemas.openxmlformats.org/officeDocument/2006/relationships/hyperlink" Target="http://gyermekapolas.hu/szotar/appendiciti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Cím 1"/>
          <p:cNvSpPr>
            <a:spLocks noGrp="1"/>
          </p:cNvSpPr>
          <p:nvPr>
            <p:ph type="ctrTitle"/>
          </p:nvPr>
        </p:nvSpPr>
        <p:spPr>
          <a:xfrm>
            <a:off x="179512" y="2060848"/>
            <a:ext cx="8307263" cy="1728192"/>
          </a:xfrm>
        </p:spPr>
        <p:txBody>
          <a:bodyPr/>
          <a:lstStyle/>
          <a:p>
            <a:pPr eaLnBrk="1" hangingPunct="1"/>
            <a:r>
              <a:rPr lang="hu-HU" sz="3600" dirty="0" smtClean="0">
                <a:solidFill>
                  <a:srgbClr val="336600"/>
                </a:solidFill>
              </a:rPr>
              <a:t/>
            </a:r>
            <a:br>
              <a:rPr lang="hu-HU" sz="3600" dirty="0" smtClean="0">
                <a:solidFill>
                  <a:srgbClr val="336600"/>
                </a:solidFill>
              </a:rPr>
            </a:br>
            <a:r>
              <a:rPr lang="hu-HU" sz="3600" dirty="0" smtClean="0">
                <a:solidFill>
                  <a:srgbClr val="336600"/>
                </a:solidFill>
              </a:rPr>
              <a:t/>
            </a:r>
            <a:br>
              <a:rPr lang="hu-HU" sz="3600" dirty="0" smtClean="0">
                <a:solidFill>
                  <a:srgbClr val="336600"/>
                </a:solidFill>
              </a:rPr>
            </a:br>
            <a:r>
              <a:rPr lang="hu-HU" sz="3600" dirty="0" smtClean="0">
                <a:solidFill>
                  <a:srgbClr val="336600"/>
                </a:solidFill>
              </a:rPr>
              <a:t>TANULSÁGOS INTENZÍV OSZTÁLYOS ESETEK</a:t>
            </a:r>
            <a:br>
              <a:rPr lang="hu-HU" sz="3600" dirty="0" smtClean="0">
                <a:solidFill>
                  <a:srgbClr val="336600"/>
                </a:solidFill>
              </a:rPr>
            </a:br>
            <a:r>
              <a:rPr lang="hu-HU" sz="3600" dirty="0" smtClean="0">
                <a:solidFill>
                  <a:srgbClr val="336600"/>
                </a:solidFill>
              </a:rPr>
              <a:t/>
            </a:r>
            <a:br>
              <a:rPr lang="hu-HU" sz="3600" dirty="0" smtClean="0">
                <a:solidFill>
                  <a:srgbClr val="336600"/>
                </a:solidFill>
              </a:rPr>
            </a:br>
            <a:r>
              <a:rPr lang="hu-HU" sz="3600" b="1" dirty="0" smtClean="0">
                <a:solidFill>
                  <a:srgbClr val="990000"/>
                </a:solidFill>
              </a:rPr>
              <a:t>A veszélyeztető állapotok felismerése</a:t>
            </a:r>
            <a:r>
              <a:rPr lang="hu-HU" sz="3600" dirty="0" smtClean="0">
                <a:solidFill>
                  <a:srgbClr val="336600"/>
                </a:solidFill>
              </a:rPr>
              <a:t/>
            </a:r>
            <a:br>
              <a:rPr lang="hu-HU" sz="3600" dirty="0" smtClean="0">
                <a:solidFill>
                  <a:srgbClr val="336600"/>
                </a:solidFill>
              </a:rPr>
            </a:br>
            <a:r>
              <a:rPr lang="hu-HU" sz="3600" dirty="0" smtClean="0">
                <a:solidFill>
                  <a:srgbClr val="336600"/>
                </a:solidFill>
              </a:rPr>
              <a:t/>
            </a:r>
            <a:br>
              <a:rPr lang="hu-HU" sz="3600" dirty="0" smtClean="0">
                <a:solidFill>
                  <a:srgbClr val="336600"/>
                </a:solidFill>
              </a:rPr>
            </a:br>
            <a:endParaRPr lang="hu-HU" sz="2400" dirty="0" smtClean="0">
              <a:solidFill>
                <a:srgbClr val="336600"/>
              </a:solidFill>
              <a:latin typeface="Arial" charset="0"/>
            </a:endParaRPr>
          </a:p>
        </p:txBody>
      </p:sp>
      <p:sp>
        <p:nvSpPr>
          <p:cNvPr id="1028" name="Alcím 2"/>
          <p:cNvSpPr>
            <a:spLocks noGrp="1"/>
          </p:cNvSpPr>
          <p:nvPr>
            <p:ph type="subTitle" idx="1"/>
          </p:nvPr>
        </p:nvSpPr>
        <p:spPr>
          <a:xfrm>
            <a:off x="1571625" y="4653136"/>
            <a:ext cx="5305425" cy="151216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z="2000" dirty="0" smtClean="0">
                <a:solidFill>
                  <a:srgbClr val="898989"/>
                </a:solidFill>
              </a:rPr>
              <a:t> VÖLGYES BARBARA</a:t>
            </a:r>
          </a:p>
          <a:p>
            <a:pPr eaLnBrk="1" hangingPunct="1">
              <a:lnSpc>
                <a:spcPct val="80000"/>
              </a:lnSpc>
            </a:pPr>
            <a:endParaRPr lang="hu-HU" sz="2000" dirty="0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hu-HU" sz="2000" dirty="0" smtClean="0">
                <a:solidFill>
                  <a:srgbClr val="898989"/>
                </a:solidFill>
              </a:rPr>
              <a:t>Bajcsy-Zsilinszky </a:t>
            </a:r>
            <a:r>
              <a:rPr lang="hu-HU" sz="2000" dirty="0" err="1" smtClean="0">
                <a:solidFill>
                  <a:srgbClr val="898989"/>
                </a:solidFill>
              </a:rPr>
              <a:t>Kh</a:t>
            </a:r>
            <a:r>
              <a:rPr lang="hu-HU" sz="2000" dirty="0" smtClean="0">
                <a:solidFill>
                  <a:srgbClr val="898989"/>
                </a:solidFill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hu-HU" sz="2000" dirty="0" smtClean="0">
                <a:solidFill>
                  <a:srgbClr val="898989"/>
                </a:solidFill>
              </a:rPr>
              <a:t>Kp-i </a:t>
            </a:r>
            <a:r>
              <a:rPr lang="hu-HU" sz="2000" dirty="0" err="1" smtClean="0">
                <a:solidFill>
                  <a:srgbClr val="898989"/>
                </a:solidFill>
              </a:rPr>
              <a:t>Aneszteziológiai</a:t>
            </a:r>
            <a:r>
              <a:rPr lang="hu-HU" sz="2000" dirty="0" smtClean="0">
                <a:solidFill>
                  <a:srgbClr val="898989"/>
                </a:solidFill>
              </a:rPr>
              <a:t>, Intenzív Terápiás és Sürgősségi Betegellátó Osztálya (KAISBO)</a:t>
            </a:r>
          </a:p>
        </p:txBody>
      </p:sp>
      <p:graphicFrame>
        <p:nvGraphicFramePr>
          <p:cNvPr id="1026" name="Object 4"/>
          <p:cNvGraphicFramePr>
            <a:graphicFrameLocks/>
          </p:cNvGraphicFramePr>
          <p:nvPr/>
        </p:nvGraphicFramePr>
        <p:xfrm>
          <a:off x="428625" y="404813"/>
          <a:ext cx="104775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Brush" r:id="rId3" imgW="1848108" imgH="2495238" progId="PBrush">
                  <p:embed/>
                </p:oleObj>
              </mc:Choice>
              <mc:Fallback>
                <p:oleObj name="PBrush" r:id="rId3" imgW="1848108" imgH="2495238" progId="PBrush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404813"/>
                        <a:ext cx="1047750" cy="15113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53882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3" descr="j023468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933056"/>
            <a:ext cx="24558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323528" y="6525344"/>
            <a:ext cx="3436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Kórházi Tudományos ülés 2016. febr. 06.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/>
          <a:lstStyle/>
          <a:p>
            <a:r>
              <a:rPr lang="hu-HU" sz="3200" dirty="0" smtClean="0">
                <a:solidFill>
                  <a:schemeClr val="accent2"/>
                </a:solidFill>
              </a:rPr>
              <a:t/>
            </a:r>
            <a:br>
              <a:rPr lang="hu-HU" sz="3200" dirty="0" smtClean="0">
                <a:solidFill>
                  <a:schemeClr val="accent2"/>
                </a:solidFill>
              </a:rPr>
            </a:br>
            <a:r>
              <a:rPr lang="hu-HU" sz="3200" dirty="0" smtClean="0">
                <a:solidFill>
                  <a:schemeClr val="accent2"/>
                </a:solidFill>
              </a:rPr>
              <a:t>A betegbiztonság és hatékonyabb ellátás érdekében</a:t>
            </a:r>
            <a:br>
              <a:rPr lang="hu-HU" sz="3200" dirty="0" smtClean="0">
                <a:solidFill>
                  <a:schemeClr val="accent2"/>
                </a:solidFill>
              </a:rPr>
            </a:br>
            <a:endParaRPr lang="hu-HU" sz="3200" dirty="0" smtClean="0">
              <a:solidFill>
                <a:srgbClr val="C00000"/>
              </a:solidFill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467544" y="1600200"/>
            <a:ext cx="8219256" cy="442108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hu-HU" sz="2000" dirty="0" smtClean="0"/>
              <a:t>Elengedhetetlen fontosságúnak tartjuk</a:t>
            </a:r>
            <a:endParaRPr lang="hu-HU" sz="2400" dirty="0" smtClean="0"/>
          </a:p>
          <a:p>
            <a:pPr lvl="1">
              <a:lnSpc>
                <a:spcPct val="90000"/>
              </a:lnSpc>
              <a:buNone/>
            </a:pPr>
            <a:r>
              <a:rPr lang="hu-HU" sz="1800" b="1" dirty="0">
                <a:solidFill>
                  <a:srgbClr val="C00000"/>
                </a:solidFill>
              </a:rPr>
              <a:t>a</a:t>
            </a:r>
            <a:r>
              <a:rPr lang="hu-HU" sz="1800" b="1" dirty="0" smtClean="0">
                <a:solidFill>
                  <a:srgbClr val="C00000"/>
                </a:solidFill>
              </a:rPr>
              <a:t>z adatok</a:t>
            </a:r>
            <a:r>
              <a:rPr lang="hu-HU" sz="1800" b="1" dirty="0">
                <a:solidFill>
                  <a:srgbClr val="C00000"/>
                </a:solidFill>
              </a:rPr>
              <a:t> </a:t>
            </a:r>
            <a:r>
              <a:rPr lang="hu-HU" sz="1800" b="1" dirty="0" smtClean="0">
                <a:solidFill>
                  <a:srgbClr val="C000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hu-HU" sz="1800" b="1" dirty="0" smtClean="0"/>
              <a:t>gyűjtését,</a:t>
            </a:r>
            <a:r>
              <a:rPr lang="hu-HU" sz="1800" b="1" dirty="0"/>
              <a:t> </a:t>
            </a:r>
            <a:r>
              <a:rPr lang="hu-HU" sz="1800" b="1" dirty="0" smtClean="0"/>
              <a:t>elemzését, </a:t>
            </a:r>
          </a:p>
          <a:p>
            <a:pPr lvl="1">
              <a:lnSpc>
                <a:spcPct val="90000"/>
              </a:lnSpc>
            </a:pPr>
            <a:r>
              <a:rPr lang="hu-HU" sz="1800" b="1" dirty="0" smtClean="0"/>
              <a:t>ennek megfelelő döntések hozatalát</a:t>
            </a:r>
          </a:p>
        </p:txBody>
      </p:sp>
      <p:graphicFrame>
        <p:nvGraphicFramePr>
          <p:cNvPr id="6" name="Chart 1"/>
          <p:cNvGraphicFramePr/>
          <p:nvPr>
            <p:extLst>
              <p:ext uri="{D42A27DB-BD31-4B8C-83A1-F6EECF244321}">
                <p14:modId xmlns:p14="http://schemas.microsoft.com/office/powerpoint/2010/main" val="2044730930"/>
              </p:ext>
            </p:extLst>
          </p:nvPr>
        </p:nvGraphicFramePr>
        <p:xfrm>
          <a:off x="467544" y="3068960"/>
          <a:ext cx="764443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467544" y="6021288"/>
            <a:ext cx="8454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1800" dirty="0" smtClean="0"/>
              <a:t>Adatunk pedig bőven van, s folyamatosan növekszik …</a:t>
            </a:r>
          </a:p>
          <a:p>
            <a:r>
              <a:rPr lang="hu-HU" altLang="hu-HU" sz="1800" dirty="0" smtClean="0"/>
              <a:t>A </a:t>
            </a:r>
            <a:r>
              <a:rPr lang="hu-HU" altLang="hu-HU" sz="1800" dirty="0"/>
              <a:t>2010-es betegforgalmat 100 %-nak számítva az ellátási feladat 34 %-kal nőtt</a:t>
            </a:r>
          </a:p>
          <a:p>
            <a:endParaRPr lang="hu-HU" sz="1800" dirty="0"/>
          </a:p>
        </p:txBody>
      </p:sp>
      <p:graphicFrame>
        <p:nvGraphicFramePr>
          <p:cNvPr id="27650" name="Object 2"/>
          <p:cNvGraphicFramePr>
            <a:graphicFrameLocks/>
          </p:cNvGraphicFramePr>
          <p:nvPr/>
        </p:nvGraphicFramePr>
        <p:xfrm>
          <a:off x="8244408" y="548680"/>
          <a:ext cx="571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Bitkép" r:id="rId4" imgW="1848108" imgH="2495238" progId="PBrush">
                  <p:embed/>
                </p:oleObj>
              </mc:Choice>
              <mc:Fallback>
                <p:oleObj name="Bitkép" r:id="rId4" imgW="1848108" imgH="2495238" progId="PBrush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4408" y="548680"/>
                        <a:ext cx="571500" cy="9017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53882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140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994122"/>
          </a:xfrm>
        </p:spPr>
        <p:txBody>
          <a:bodyPr/>
          <a:lstStyle/>
          <a:p>
            <a:r>
              <a:rPr lang="hu-HU" altLang="hu-HU" sz="2800" dirty="0" smtClean="0">
                <a:solidFill>
                  <a:schemeClr val="accent2"/>
                </a:solidFill>
              </a:rPr>
              <a:t>Az SBO működésének hatása a szepszis </a:t>
            </a:r>
            <a:r>
              <a:rPr lang="hu-HU" altLang="hu-HU" sz="2800" smtClean="0">
                <a:solidFill>
                  <a:schemeClr val="accent2"/>
                </a:solidFill>
              </a:rPr>
              <a:t>kimenetére </a:t>
            </a:r>
            <a:br>
              <a:rPr lang="hu-HU" altLang="hu-HU" sz="2800" smtClean="0">
                <a:solidFill>
                  <a:schemeClr val="accent2"/>
                </a:solidFill>
              </a:rPr>
            </a:br>
            <a:r>
              <a:rPr lang="hu-HU" altLang="hu-HU" sz="2000" smtClean="0">
                <a:solidFill>
                  <a:schemeClr val="accent2"/>
                </a:solidFill>
              </a:rPr>
              <a:t>(</a:t>
            </a:r>
            <a:r>
              <a:rPr lang="hu-HU" altLang="hu-HU" sz="2000" dirty="0" smtClean="0">
                <a:solidFill>
                  <a:schemeClr val="accent2"/>
                </a:solidFill>
              </a:rPr>
              <a:t>BZSK 2005-2014)</a:t>
            </a:r>
          </a:p>
        </p:txBody>
      </p:sp>
      <p:graphicFrame>
        <p:nvGraphicFramePr>
          <p:cNvPr id="6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6911128"/>
              </p:ext>
            </p:extLst>
          </p:nvPr>
        </p:nvGraphicFramePr>
        <p:xfrm>
          <a:off x="230312" y="1247552"/>
          <a:ext cx="7438032" cy="450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7092280" y="1556792"/>
            <a:ext cx="1944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1800" b="1" dirty="0">
                <a:solidFill>
                  <a:srgbClr val="000000"/>
                </a:solidFill>
                <a:latin typeface="+mn-lt"/>
                <a:cs typeface="Arial" charset="0"/>
              </a:rPr>
              <a:t>SBO előtt </a:t>
            </a:r>
            <a:endParaRPr lang="hu-HU" altLang="hu-HU" sz="1800" b="1" dirty="0" smtClean="0">
              <a:solidFill>
                <a:srgbClr val="000000"/>
              </a:solidFill>
              <a:latin typeface="+mn-lt"/>
              <a:cs typeface="Arial" charset="0"/>
            </a:endParaRPr>
          </a:p>
          <a:p>
            <a:r>
              <a:rPr lang="hu-HU" altLang="hu-HU" sz="1800" b="1" dirty="0" smtClean="0">
                <a:solidFill>
                  <a:srgbClr val="000000"/>
                </a:solidFill>
                <a:latin typeface="+mn-lt"/>
                <a:cs typeface="Arial" charset="0"/>
              </a:rPr>
              <a:t>(</a:t>
            </a:r>
            <a:r>
              <a:rPr lang="hu-HU" altLang="hu-HU" sz="1800" b="1" dirty="0">
                <a:solidFill>
                  <a:srgbClr val="000000"/>
                </a:solidFill>
                <a:latin typeface="+mn-lt"/>
                <a:cs typeface="Arial" charset="0"/>
              </a:rPr>
              <a:t>2005-8. év)</a:t>
            </a:r>
          </a:p>
          <a:p>
            <a:r>
              <a:rPr lang="hu-HU" altLang="hu-HU" sz="1800" b="1" dirty="0">
                <a:solidFill>
                  <a:srgbClr val="000000"/>
                </a:solidFill>
                <a:latin typeface="+mn-lt"/>
                <a:cs typeface="Arial" charset="0"/>
              </a:rPr>
              <a:t>N=873</a:t>
            </a:r>
          </a:p>
          <a:p>
            <a:r>
              <a:rPr lang="hu-HU" altLang="hu-HU" sz="1800" b="1" dirty="0" err="1" smtClean="0">
                <a:solidFill>
                  <a:srgbClr val="CC6600"/>
                </a:solidFill>
                <a:latin typeface="+mn-lt"/>
                <a:cs typeface="Arial" charset="0"/>
              </a:rPr>
              <a:t>Átl.mort</a:t>
            </a:r>
            <a:r>
              <a:rPr lang="hu-HU" altLang="hu-HU" sz="1800" b="1" dirty="0">
                <a:solidFill>
                  <a:srgbClr val="CC6600"/>
                </a:solidFill>
                <a:latin typeface="+mn-lt"/>
                <a:cs typeface="Arial" charset="0"/>
              </a:rPr>
              <a:t>.:</a:t>
            </a:r>
            <a:r>
              <a:rPr lang="hu-HU" altLang="hu-HU" sz="1800" b="1" dirty="0" smtClean="0">
                <a:solidFill>
                  <a:srgbClr val="CC6600"/>
                </a:solidFill>
                <a:latin typeface="+mn-lt"/>
                <a:cs typeface="Arial" charset="0"/>
              </a:rPr>
              <a:t>28,5%</a:t>
            </a:r>
            <a:endParaRPr lang="hu-HU" altLang="hu-HU" sz="1800" b="1" dirty="0">
              <a:solidFill>
                <a:srgbClr val="CC6600"/>
              </a:solidFill>
              <a:latin typeface="+mn-lt"/>
              <a:cs typeface="Arial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164288" y="4077072"/>
            <a:ext cx="187220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1800" b="1" dirty="0">
                <a:solidFill>
                  <a:srgbClr val="000000"/>
                </a:solidFill>
                <a:latin typeface="+mn-lt"/>
                <a:cs typeface="Arial" charset="0"/>
              </a:rPr>
              <a:t>SBO után </a:t>
            </a:r>
            <a:endParaRPr lang="hu-HU" altLang="hu-HU" sz="1800" b="1" dirty="0" smtClean="0">
              <a:solidFill>
                <a:srgbClr val="000000"/>
              </a:solidFill>
              <a:latin typeface="+mn-lt"/>
              <a:cs typeface="Arial" charset="0"/>
            </a:endParaRPr>
          </a:p>
          <a:p>
            <a:r>
              <a:rPr lang="hu-HU" altLang="hu-HU" sz="1800" b="1" dirty="0" smtClean="0">
                <a:solidFill>
                  <a:srgbClr val="000000"/>
                </a:solidFill>
                <a:latin typeface="+mn-lt"/>
                <a:cs typeface="Arial" charset="0"/>
              </a:rPr>
              <a:t>(2009-14. </a:t>
            </a:r>
            <a:r>
              <a:rPr lang="hu-HU" altLang="hu-HU" sz="1800" b="1" dirty="0">
                <a:solidFill>
                  <a:srgbClr val="000000"/>
                </a:solidFill>
                <a:latin typeface="+mn-lt"/>
                <a:cs typeface="Arial" charset="0"/>
              </a:rPr>
              <a:t>év)</a:t>
            </a:r>
          </a:p>
          <a:p>
            <a:r>
              <a:rPr lang="hu-HU" altLang="hu-HU" sz="1800" b="1" dirty="0" smtClean="0">
                <a:solidFill>
                  <a:srgbClr val="000000"/>
                </a:solidFill>
                <a:latin typeface="+mn-lt"/>
                <a:cs typeface="Arial" charset="0"/>
              </a:rPr>
              <a:t>N=1994</a:t>
            </a:r>
            <a:endParaRPr lang="hu-HU" altLang="hu-HU" sz="1800" b="1" dirty="0">
              <a:solidFill>
                <a:srgbClr val="000000"/>
              </a:solidFill>
              <a:latin typeface="+mn-lt"/>
              <a:cs typeface="Arial" charset="0"/>
            </a:endParaRPr>
          </a:p>
          <a:p>
            <a:r>
              <a:rPr lang="hu-HU" altLang="hu-HU" sz="1800" b="1" dirty="0" err="1" smtClean="0">
                <a:solidFill>
                  <a:srgbClr val="CC6600"/>
                </a:solidFill>
                <a:latin typeface="+mn-lt"/>
                <a:cs typeface="Arial" charset="0"/>
              </a:rPr>
              <a:t>Átl.mort</a:t>
            </a:r>
            <a:r>
              <a:rPr lang="hu-HU" altLang="hu-HU" sz="1800" b="1" dirty="0" smtClean="0">
                <a:solidFill>
                  <a:srgbClr val="CC6600"/>
                </a:solidFill>
                <a:latin typeface="+mn-lt"/>
                <a:cs typeface="Arial" charset="0"/>
              </a:rPr>
              <a:t>.:20,7%</a:t>
            </a:r>
            <a:endParaRPr lang="hu-HU" altLang="hu-HU" sz="1800" b="1" dirty="0">
              <a:solidFill>
                <a:srgbClr val="CC6600"/>
              </a:solidFill>
              <a:latin typeface="+mn-lt"/>
              <a:cs typeface="Arial" charset="0"/>
            </a:endParaRPr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89746" y="6093296"/>
            <a:ext cx="6705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altLang="hu-HU" sz="1800" dirty="0">
                <a:solidFill>
                  <a:srgbClr val="000000"/>
                </a:solidFill>
                <a:latin typeface="+mn-lt"/>
                <a:cs typeface="Arial" charset="0"/>
              </a:rPr>
              <a:t>A SBO működése utáni időszakban szepszissel kezelt betegeink száma </a:t>
            </a:r>
            <a:endParaRPr lang="hu-HU" altLang="hu-HU" sz="1800" dirty="0" smtClean="0">
              <a:solidFill>
                <a:srgbClr val="000000"/>
              </a:solidFill>
              <a:latin typeface="+mn-lt"/>
              <a:cs typeface="Arial" charset="0"/>
            </a:endParaRPr>
          </a:p>
          <a:p>
            <a:r>
              <a:rPr lang="hu-HU" altLang="hu-HU" sz="1800" dirty="0" smtClean="0">
                <a:solidFill>
                  <a:srgbClr val="000000"/>
                </a:solidFill>
                <a:latin typeface="+mn-lt"/>
                <a:cs typeface="Arial" charset="0"/>
              </a:rPr>
              <a:t>szignifikáns emelkedést </a:t>
            </a:r>
            <a:r>
              <a:rPr lang="hu-HU" altLang="hu-HU" sz="1800" dirty="0">
                <a:solidFill>
                  <a:srgbClr val="000000"/>
                </a:solidFill>
                <a:latin typeface="+mn-lt"/>
                <a:cs typeface="Arial" charset="0"/>
              </a:rPr>
              <a:t>mutatott, míg a mortalitás </a:t>
            </a:r>
            <a:r>
              <a:rPr lang="hu-HU" altLang="hu-HU" sz="1800" dirty="0" smtClean="0">
                <a:solidFill>
                  <a:srgbClr val="000000"/>
                </a:solidFill>
                <a:latin typeface="+mn-lt"/>
                <a:cs typeface="Arial" charset="0"/>
              </a:rPr>
              <a:t>csökkent (</a:t>
            </a:r>
            <a:r>
              <a:rPr lang="hu-HU" altLang="hu-HU" sz="1800" dirty="0">
                <a:solidFill>
                  <a:srgbClr val="000000"/>
                </a:solidFill>
                <a:latin typeface="+mn-lt"/>
                <a:cs typeface="Arial" charset="0"/>
              </a:rPr>
              <a:t>p&lt;0,05) </a:t>
            </a:r>
            <a:endParaRPr lang="hu-HU" sz="1800" dirty="0">
              <a:latin typeface="+mn-lt"/>
            </a:endParaRPr>
          </a:p>
        </p:txBody>
      </p:sp>
      <p:graphicFrame>
        <p:nvGraphicFramePr>
          <p:cNvPr id="2" name="Objektu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52967"/>
              </p:ext>
            </p:extLst>
          </p:nvPr>
        </p:nvGraphicFramePr>
        <p:xfrm>
          <a:off x="8316416" y="5639271"/>
          <a:ext cx="5762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Bitkép" r:id="rId4" imgW="1848108" imgH="2495238" progId="PBrush">
                  <p:embed/>
                </p:oleObj>
              </mc:Choice>
              <mc:Fallback>
                <p:oleObj name="Bitkép" r:id="rId4" imgW="1848108" imgH="2495238" progId="PBrush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416" y="5639271"/>
                        <a:ext cx="576263" cy="9080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53882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212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755650" y="981075"/>
          <a:ext cx="7920038" cy="512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Graph" r:id="rId3" imgW="5943600" imgH="4457700" progId="">
                  <p:embed/>
                </p:oleObj>
              </mc:Choice>
              <mc:Fallback>
                <p:oleObj name="Graph" r:id="rId3" imgW="5943600" imgH="44577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981075"/>
                        <a:ext cx="7920038" cy="5124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Cím 2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777875"/>
          </a:xfrm>
        </p:spPr>
        <p:txBody>
          <a:bodyPr/>
          <a:lstStyle/>
          <a:p>
            <a:pPr algn="l"/>
            <a:r>
              <a:rPr lang="hu-HU" altLang="hu-HU" sz="2400" dirty="0" smtClean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A szeptikus betegek túlélési esélye az SBO működése után javult</a:t>
            </a:r>
          </a:p>
        </p:txBody>
      </p:sp>
      <p:sp>
        <p:nvSpPr>
          <p:cNvPr id="3076" name="Szövegdoboz 2"/>
          <p:cNvSpPr txBox="1">
            <a:spLocks noChangeArrowheads="1"/>
          </p:cNvSpPr>
          <p:nvPr/>
        </p:nvSpPr>
        <p:spPr bwMode="auto">
          <a:xfrm>
            <a:off x="179388" y="6165850"/>
            <a:ext cx="84963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hu-HU" altLang="hu-HU" sz="1400" dirty="0" smtClean="0">
                <a:solidFill>
                  <a:prstClr val="black"/>
                </a:solidFill>
                <a:latin typeface="+mn-lt"/>
                <a:cs typeface="Arial" charset="0"/>
              </a:rPr>
              <a:t>A SBO működése utáni időszakban szepszis átlagos mortalitásban szignifikáns csökkenés mutatkozott (p&lt;0.05</a:t>
            </a:r>
            <a:r>
              <a:rPr lang="hu-HU" altLang="hu-HU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) </a:t>
            </a:r>
          </a:p>
        </p:txBody>
      </p:sp>
      <p:graphicFrame>
        <p:nvGraphicFramePr>
          <p:cNvPr id="3077" name="Objektum 1"/>
          <p:cNvGraphicFramePr>
            <a:graphicFrameLocks/>
          </p:cNvGraphicFramePr>
          <p:nvPr/>
        </p:nvGraphicFramePr>
        <p:xfrm>
          <a:off x="8388350" y="4076700"/>
          <a:ext cx="5762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name="Bitkép" r:id="rId5" imgW="1848108" imgH="2495238" progId="PBrush">
                  <p:embed/>
                </p:oleObj>
              </mc:Choice>
              <mc:Fallback>
                <p:oleObj name="Bitkép" r:id="rId5" imgW="1848108" imgH="2495238" progId="PBrush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8350" y="4076700"/>
                        <a:ext cx="576263" cy="9080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53882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96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b="1" dirty="0" smtClean="0">
                <a:solidFill>
                  <a:srgbClr val="990000"/>
                </a:solidFill>
              </a:rPr>
              <a:t>Kommunikáció és információ-átadás fontossága</a:t>
            </a:r>
            <a:endParaRPr lang="hu-HU" sz="2800" b="1" dirty="0">
              <a:solidFill>
                <a:srgbClr val="990000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323528" y="1535113"/>
            <a:ext cx="4173860" cy="381719"/>
          </a:xfrm>
        </p:spPr>
        <p:txBody>
          <a:bodyPr/>
          <a:lstStyle/>
          <a:p>
            <a:r>
              <a:rPr lang="hu-HU" sz="2000" b="0" dirty="0" smtClean="0"/>
              <a:t>Egészségügyi személyzet tagjai, között</a:t>
            </a:r>
            <a:endParaRPr lang="hu-HU" sz="2000" b="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3"/>
          </p:nvPr>
        </p:nvSpPr>
        <p:spPr>
          <a:xfrm>
            <a:off x="4644007" y="1535113"/>
            <a:ext cx="4042793" cy="381719"/>
          </a:xfrm>
        </p:spPr>
        <p:txBody>
          <a:bodyPr/>
          <a:lstStyle/>
          <a:p>
            <a:r>
              <a:rPr lang="hu-HU" sz="2000" b="0" dirty="0" smtClean="0"/>
              <a:t>Betegek, hozzátartozók felé</a:t>
            </a:r>
            <a:endParaRPr lang="hu-HU" sz="2000" b="0" dirty="0"/>
          </a:p>
        </p:txBody>
      </p:sp>
      <p:sp>
        <p:nvSpPr>
          <p:cNvPr id="7" name="Tartalom helye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1202" name="Picture 2" descr="http://blog.esudhir.com/wp-content/uploads/2009/09/email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0979" y="2276872"/>
            <a:ext cx="3937809" cy="396044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102785"/>
            <a:ext cx="3168352" cy="420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3600" b="1" dirty="0" smtClean="0">
                <a:solidFill>
                  <a:srgbClr val="336600"/>
                </a:solidFill>
              </a:rPr>
              <a:t>„</a:t>
            </a:r>
            <a:r>
              <a:rPr lang="hu-HU" sz="3600" b="1" dirty="0" err="1" smtClean="0">
                <a:solidFill>
                  <a:srgbClr val="336600"/>
                </a:solidFill>
              </a:rPr>
              <a:t>Take</a:t>
            </a:r>
            <a:r>
              <a:rPr lang="hu-HU" sz="3600" b="1" dirty="0" smtClean="0">
                <a:solidFill>
                  <a:srgbClr val="336600"/>
                </a:solidFill>
              </a:rPr>
              <a:t> </a:t>
            </a:r>
            <a:r>
              <a:rPr lang="hu-HU" sz="3600" b="1" dirty="0" err="1" smtClean="0">
                <a:solidFill>
                  <a:srgbClr val="336600"/>
                </a:solidFill>
              </a:rPr>
              <a:t>home</a:t>
            </a:r>
            <a:r>
              <a:rPr lang="hu-HU" sz="3600" b="1" dirty="0" smtClean="0">
                <a:solidFill>
                  <a:srgbClr val="336600"/>
                </a:solidFill>
              </a:rPr>
              <a:t> </a:t>
            </a:r>
            <a:r>
              <a:rPr lang="hu-HU" sz="3600" b="1" dirty="0" err="1" smtClean="0">
                <a:solidFill>
                  <a:srgbClr val="336600"/>
                </a:solidFill>
              </a:rPr>
              <a:t>message</a:t>
            </a:r>
            <a:r>
              <a:rPr lang="hu-HU" sz="3600" b="1" dirty="0" smtClean="0">
                <a:solidFill>
                  <a:srgbClr val="336600"/>
                </a:solidFill>
              </a:rPr>
              <a:t>”</a:t>
            </a:r>
          </a:p>
        </p:txBody>
      </p:sp>
      <p:sp>
        <p:nvSpPr>
          <p:cNvPr id="17412" name="Rectangle 6"/>
          <p:cNvSpPr>
            <a:spLocks noGrp="1"/>
          </p:cNvSpPr>
          <p:nvPr>
            <p:ph type="body" sz="half" idx="2"/>
          </p:nvPr>
        </p:nvSpPr>
        <p:spPr>
          <a:xfrm>
            <a:off x="3851920" y="2492896"/>
            <a:ext cx="4834880" cy="2880320"/>
          </a:xfrm>
        </p:spPr>
        <p:txBody>
          <a:bodyPr/>
          <a:lstStyle/>
          <a:p>
            <a:pPr lvl="1">
              <a:buFontTx/>
              <a:buNone/>
            </a:pPr>
            <a:r>
              <a:rPr lang="hu-HU" altLang="hu-HU" b="1" dirty="0" smtClean="0">
                <a:solidFill>
                  <a:srgbClr val="990000"/>
                </a:solidFill>
              </a:rPr>
              <a:t>A veszélyeztető állapotot, (súlyos betegséget) vegyük észre az első „igaz pillanatban”. </a:t>
            </a:r>
          </a:p>
          <a:p>
            <a:pPr lvl="1">
              <a:buFontTx/>
              <a:buNone/>
            </a:pPr>
            <a:r>
              <a:rPr lang="hu-HU" altLang="hu-HU" b="1" dirty="0" smtClean="0">
                <a:solidFill>
                  <a:srgbClr val="990000"/>
                </a:solidFill>
              </a:rPr>
              <a:t>A súlyos betegséget akkor fogjuk tudni eredményesen kezelni, ha </a:t>
            </a:r>
            <a:r>
              <a:rPr lang="hu-HU" altLang="hu-HU" b="1" u="sng" dirty="0" smtClean="0">
                <a:solidFill>
                  <a:srgbClr val="990000"/>
                </a:solidFill>
              </a:rPr>
              <a:t>gondolunk rá</a:t>
            </a:r>
            <a:r>
              <a:rPr lang="hu-HU" altLang="hu-HU" b="1" dirty="0" smtClean="0">
                <a:solidFill>
                  <a:srgbClr val="990000"/>
                </a:solidFill>
              </a:rPr>
              <a:t>!</a:t>
            </a:r>
          </a:p>
          <a:p>
            <a:pPr marL="0" indent="0">
              <a:buFont typeface="Arial" charset="0"/>
              <a:buNone/>
              <a:tabLst>
                <a:tab pos="442913" algn="l"/>
              </a:tabLst>
            </a:pPr>
            <a:endParaRPr lang="hu-HU" dirty="0" smtClean="0"/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1258888" y="5733256"/>
            <a:ext cx="5184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hu-HU" sz="2400" dirty="0" smtClean="0">
                <a:solidFill>
                  <a:schemeClr val="tx2"/>
                </a:solidFill>
              </a:rPr>
              <a:t>Köszönöm megtisztelő figyelmüket!</a:t>
            </a:r>
            <a:endParaRPr lang="hu-HU" sz="2400" dirty="0">
              <a:solidFill>
                <a:schemeClr val="tx2"/>
              </a:solidFill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7" name="Picture 31" descr="64044_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06434"/>
            <a:ext cx="2736304" cy="23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Mj02951590000[1]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4664"/>
            <a:ext cx="2573653" cy="206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>
              <a:defRPr/>
            </a:pPr>
            <a:r>
              <a:rPr lang="hu-HU" sz="2800" b="1" cap="small" dirty="0" smtClean="0">
                <a:solidFill>
                  <a:srgbClr val="990000"/>
                </a:solidFill>
              </a:rPr>
              <a:t>Mottó </a:t>
            </a:r>
          </a:p>
        </p:txBody>
      </p:sp>
      <p:sp>
        <p:nvSpPr>
          <p:cNvPr id="5" name="Téglalap 4"/>
          <p:cNvSpPr/>
          <p:nvPr/>
        </p:nvSpPr>
        <p:spPr>
          <a:xfrm>
            <a:off x="1979712" y="908721"/>
            <a:ext cx="568863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hu-HU" sz="2400" dirty="0" smtClean="0"/>
              <a:t>„…</a:t>
            </a:r>
            <a:r>
              <a:rPr lang="hu-HU" sz="2000" dirty="0" smtClean="0"/>
              <a:t>könnyű a gyógyítás a baj elején, noha nehéz a felismerés, </a:t>
            </a:r>
          </a:p>
          <a:p>
            <a:pPr lvl="1">
              <a:buNone/>
            </a:pPr>
            <a:r>
              <a:rPr lang="hu-HU" sz="2000" dirty="0" smtClean="0"/>
              <a:t>    míg az idő múltával, </a:t>
            </a: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ha nem ismerik fel és nem gyógyítják</a:t>
            </a:r>
            <a:r>
              <a:rPr lang="hu-HU" sz="2000" dirty="0" smtClean="0"/>
              <a:t>, könnyű lesz a bajt megállapítani, </a:t>
            </a:r>
          </a:p>
          <a:p>
            <a:pPr lvl="1">
              <a:buNone/>
            </a:pPr>
            <a:r>
              <a:rPr lang="hu-HU" sz="2000" dirty="0" smtClean="0"/>
              <a:t>    de sokkalta nehezebb az egészséget helyreállítani.” </a:t>
            </a:r>
          </a:p>
          <a:p>
            <a:pPr lvl="1">
              <a:buNone/>
            </a:pPr>
            <a:r>
              <a:rPr lang="hu-HU" sz="2000" dirty="0" smtClean="0"/>
              <a:t>(</a:t>
            </a:r>
            <a:r>
              <a:rPr lang="hu-HU" sz="2000" i="1" dirty="0" err="1" smtClean="0"/>
              <a:t>Niccolo</a:t>
            </a:r>
            <a:r>
              <a:rPr lang="hu-HU" sz="2000" i="1" dirty="0" smtClean="0"/>
              <a:t> Machiavelli</a:t>
            </a:r>
            <a:r>
              <a:rPr lang="hu-HU" sz="2000" dirty="0" smtClean="0"/>
              <a:t>)</a:t>
            </a:r>
            <a:endParaRPr lang="hu-HU" sz="2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467544" y="6309320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dirty="0" err="1" smtClean="0"/>
              <a:t>Belicza</a:t>
            </a:r>
            <a:r>
              <a:rPr lang="hu-HU" dirty="0" smtClean="0"/>
              <a:t> É., Berényi T., Burány B., Dózsa Cs. et </a:t>
            </a:r>
            <a:r>
              <a:rPr lang="hu-HU" dirty="0" err="1" smtClean="0"/>
              <a:t>al</a:t>
            </a:r>
            <a:r>
              <a:rPr lang="hu-HU" dirty="0" smtClean="0"/>
              <a:t>.:A hazai sürgősségi ellátás </a:t>
            </a:r>
          </a:p>
          <a:p>
            <a:pPr lvl="0"/>
            <a:r>
              <a:rPr lang="hu-HU" dirty="0" smtClean="0"/>
              <a:t>fejlesztésének programja </a:t>
            </a:r>
            <a:r>
              <a:rPr lang="hu-HU" u="sng" dirty="0" err="1" smtClean="0">
                <a:hlinkClick r:id="rId2"/>
              </a:rPr>
              <a:t>www.msotke.hu</a:t>
            </a:r>
            <a:r>
              <a:rPr lang="hu-HU" dirty="0" smtClean="0"/>
              <a:t>, 2010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2800" b="1" dirty="0" smtClean="0">
                <a:solidFill>
                  <a:srgbClr val="990000"/>
                </a:solidFill>
              </a:rPr>
              <a:t>Sürgős szükség körébe tartozó életet </a:t>
            </a:r>
            <a:br>
              <a:rPr lang="hu-HU" sz="2800" b="1" dirty="0" smtClean="0">
                <a:solidFill>
                  <a:srgbClr val="990000"/>
                </a:solidFill>
              </a:rPr>
            </a:br>
            <a:r>
              <a:rPr lang="hu-HU" sz="2800" b="1" dirty="0" smtClean="0">
                <a:solidFill>
                  <a:srgbClr val="990000"/>
                </a:solidFill>
              </a:rPr>
              <a:t>veszélyeztető állapotok és betegségek</a:t>
            </a:r>
          </a:p>
        </p:txBody>
      </p:sp>
      <p:sp>
        <p:nvSpPr>
          <p:cNvPr id="6147" name="Rectangle 5"/>
          <p:cNvSpPr>
            <a:spLocks noGrp="1"/>
          </p:cNvSpPr>
          <p:nvPr>
            <p:ph type="body" idx="1"/>
          </p:nvPr>
        </p:nvSpPr>
        <p:spPr>
          <a:xfrm>
            <a:off x="251520" y="1844824"/>
            <a:ext cx="8435280" cy="4464496"/>
          </a:xfrm>
        </p:spPr>
        <p:txBody>
          <a:bodyPr/>
          <a:lstStyle/>
          <a:p>
            <a:pPr>
              <a:buNone/>
            </a:pPr>
            <a:r>
              <a:rPr lang="hu-HU" sz="1800" dirty="0" smtClean="0"/>
              <a:t>Életet veszélyeztető, vagy maradandó egészségkárosodás </a:t>
            </a:r>
          </a:p>
          <a:p>
            <a:pPr>
              <a:buNone/>
            </a:pPr>
            <a:r>
              <a:rPr lang="hu-HU" sz="1800" dirty="0" smtClean="0"/>
              <a:t>	veszélyével járó (külső vagy belső) vérzés</a:t>
            </a:r>
          </a:p>
          <a:p>
            <a:pPr>
              <a:buNone/>
            </a:pPr>
            <a:r>
              <a:rPr lang="hu-HU" sz="1800" dirty="0" smtClean="0"/>
              <a:t>Átmeneti keringés- és/vagy légzésleállással járó állapotok (Pl. </a:t>
            </a:r>
            <a:r>
              <a:rPr lang="hu-HU" sz="1800" dirty="0" err="1" smtClean="0"/>
              <a:t>embolia</a:t>
            </a:r>
            <a:r>
              <a:rPr lang="hu-HU" sz="1800" dirty="0" smtClean="0"/>
              <a:t>, </a:t>
            </a:r>
            <a:r>
              <a:rPr lang="hu-HU" sz="1800" dirty="0" err="1" smtClean="0"/>
              <a:t>Adams-Stokes</a:t>
            </a:r>
            <a:r>
              <a:rPr lang="hu-HU" sz="1800" dirty="0" smtClean="0"/>
              <a:t> </a:t>
            </a:r>
            <a:r>
              <a:rPr lang="hu-HU" sz="1800" dirty="0" err="1" smtClean="0"/>
              <a:t>sy</a:t>
            </a:r>
            <a:r>
              <a:rPr lang="hu-HU" sz="1800" dirty="0" smtClean="0"/>
              <a:t>.  </a:t>
            </a:r>
            <a:r>
              <a:rPr lang="hu-HU" sz="1800" u="sng" dirty="0" err="1" smtClean="0">
                <a:solidFill>
                  <a:srgbClr val="0041C4"/>
                </a:solidFill>
              </a:rPr>
              <a:t>syncope</a:t>
            </a:r>
            <a:r>
              <a:rPr lang="hu-HU" sz="1800" dirty="0" smtClean="0"/>
              <a:t>, fulladások, életet veszélyeztető ritmuszavarok, klinikai halál állapota)</a:t>
            </a:r>
          </a:p>
          <a:p>
            <a:pPr>
              <a:buNone/>
            </a:pPr>
            <a:r>
              <a:rPr lang="hu-HU" sz="1800" dirty="0" smtClean="0"/>
              <a:t>Életveszélyes endokrin- és anyagcsere állapotok, a folyadék- és ion- háztartás életveszélyes zavarai</a:t>
            </a:r>
            <a:endParaRPr lang="hu-HU" sz="2800" dirty="0" smtClean="0"/>
          </a:p>
          <a:p>
            <a:pPr>
              <a:buNone/>
            </a:pPr>
            <a:r>
              <a:rPr lang="hu-HU" sz="1800" dirty="0" smtClean="0"/>
              <a:t>Központi idegrendszeri kompresszió veszélyével járó kórképek (Pl. </a:t>
            </a:r>
            <a:r>
              <a:rPr lang="hu-HU" sz="1800" dirty="0" err="1" smtClean="0"/>
              <a:t>agyödéma</a:t>
            </a:r>
            <a:r>
              <a:rPr lang="hu-HU" sz="1800" dirty="0" smtClean="0"/>
              <a:t>, fejfájás, szédülés, </a:t>
            </a:r>
            <a:r>
              <a:rPr lang="hu-HU" sz="1800" dirty="0" smtClean="0">
                <a:hlinkClick r:id="rId2"/>
              </a:rPr>
              <a:t>tumor</a:t>
            </a:r>
            <a:r>
              <a:rPr lang="hu-HU" sz="1800" dirty="0" smtClean="0"/>
              <a:t>, gyulladás, fejlődési rendellenesség, </a:t>
            </a:r>
            <a:r>
              <a:rPr lang="hu-HU" sz="1800" dirty="0" smtClean="0">
                <a:hlinkClick r:id="rId3"/>
              </a:rPr>
              <a:t>trauma</a:t>
            </a:r>
            <a:r>
              <a:rPr lang="hu-HU" sz="1800" dirty="0" smtClean="0"/>
              <a:t>)</a:t>
            </a:r>
          </a:p>
          <a:p>
            <a:pPr>
              <a:buNone/>
            </a:pPr>
            <a:r>
              <a:rPr lang="hu-HU" sz="1800" dirty="0" smtClean="0"/>
              <a:t>Eszméletlen állapotok</a:t>
            </a:r>
          </a:p>
          <a:p>
            <a:pPr>
              <a:buNone/>
            </a:pPr>
            <a:r>
              <a:rPr lang="hu-HU" sz="1800" dirty="0" smtClean="0"/>
              <a:t>Status </a:t>
            </a:r>
            <a:r>
              <a:rPr lang="hu-HU" sz="1800" dirty="0" err="1" smtClean="0"/>
              <a:t>epilepticus</a:t>
            </a:r>
            <a:r>
              <a:rPr lang="hu-HU" sz="1800" dirty="0" smtClean="0"/>
              <a:t> és tüneti görcsrohamok</a:t>
            </a:r>
            <a:endParaRPr lang="hu-HU" dirty="0" smtClean="0"/>
          </a:p>
          <a:p>
            <a:pPr>
              <a:buNone/>
            </a:pPr>
            <a:r>
              <a:rPr lang="hu-HU" sz="1800" dirty="0" smtClean="0"/>
              <a:t>Hirtelen fellépő látászavar, látásvesztés, „vörös szem”, szemsérülés</a:t>
            </a:r>
          </a:p>
          <a:p>
            <a:pPr>
              <a:buNone/>
            </a:pPr>
            <a:r>
              <a:rPr lang="hu-HU" sz="1800" dirty="0" smtClean="0">
                <a:hlinkClick r:id="rId4"/>
              </a:rPr>
              <a:t>Szepszis</a:t>
            </a:r>
            <a:endParaRPr lang="hu-HU" sz="1800" dirty="0" smtClean="0"/>
          </a:p>
          <a:p>
            <a:pPr>
              <a:buNone/>
            </a:pPr>
            <a:r>
              <a:rPr lang="hu-HU" sz="1800" dirty="0" smtClean="0"/>
              <a:t>Magas halálozású, vagy súlyos szövődmények kialakulásának veszélyével járó hirtelen fellépő, vagy </a:t>
            </a:r>
            <a:r>
              <a:rPr lang="hu-HU" sz="1800" dirty="0" err="1" smtClean="0"/>
              <a:t>progrediáló</a:t>
            </a:r>
            <a:r>
              <a:rPr lang="hu-HU" sz="1800" dirty="0" smtClean="0"/>
              <a:t>, nem-sebészeti betegségek és érkatasztrófák ellátása</a:t>
            </a:r>
          </a:p>
          <a:p>
            <a:pPr>
              <a:buNone/>
            </a:pP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hu-HU" dirty="0" smtClean="0"/>
          </a:p>
        </p:txBody>
      </p:sp>
      <p:sp>
        <p:nvSpPr>
          <p:cNvPr id="6" name="Szövegdoboz 5"/>
          <p:cNvSpPr txBox="1"/>
          <p:nvPr/>
        </p:nvSpPr>
        <p:spPr>
          <a:xfrm>
            <a:off x="539552" y="6309320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M</a:t>
            </a:r>
            <a:r>
              <a:rPr lang="hu-HU" dirty="0" smtClean="0"/>
              <a:t>agyar Közlöny: 22/2008. (V. 26.) EüM rendelet 2. §. Hatályos: 2008. V. 27 </a:t>
            </a:r>
            <a:r>
              <a:rPr lang="hu-HU" dirty="0" err="1" smtClean="0"/>
              <a:t>től</a:t>
            </a:r>
            <a:r>
              <a:rPr lang="hu-HU" dirty="0" smtClean="0"/>
              <a:t>.</a:t>
            </a:r>
            <a:endParaRPr lang="hu-H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pPr algn="l"/>
            <a:r>
              <a:rPr lang="hu-HU" sz="2800" b="1" dirty="0" smtClean="0">
                <a:solidFill>
                  <a:srgbClr val="990000"/>
                </a:solidFill>
              </a:rPr>
              <a:t>Sürgős szükség körébe tartozó életet </a:t>
            </a:r>
            <a:br>
              <a:rPr lang="hu-HU" sz="2800" b="1" dirty="0" smtClean="0">
                <a:solidFill>
                  <a:srgbClr val="990000"/>
                </a:solidFill>
              </a:rPr>
            </a:br>
            <a:r>
              <a:rPr lang="hu-HU" sz="2800" b="1" dirty="0" smtClean="0">
                <a:solidFill>
                  <a:srgbClr val="990000"/>
                </a:solidFill>
              </a:rPr>
              <a:t>veszélyeztető állapotok és betegségek</a:t>
            </a:r>
            <a:endParaRPr lang="hu-HU" sz="2800" dirty="0"/>
          </a:p>
        </p:txBody>
      </p:sp>
      <p:sp>
        <p:nvSpPr>
          <p:cNvPr id="5" name="Téglalap 4"/>
          <p:cNvSpPr/>
          <p:nvPr/>
        </p:nvSpPr>
        <p:spPr>
          <a:xfrm>
            <a:off x="179512" y="1916832"/>
            <a:ext cx="856895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800" dirty="0" smtClean="0">
                <a:latin typeface="+mn-lt"/>
              </a:rPr>
              <a:t>Szülés, koraszülés, lepényleválás, súlyos terhességi </a:t>
            </a:r>
            <a:r>
              <a:rPr lang="hu-HU" sz="1800" dirty="0" err="1" smtClean="0">
                <a:latin typeface="+mn-lt"/>
              </a:rPr>
              <a:t>toxémia</a:t>
            </a:r>
            <a:r>
              <a:rPr lang="hu-HU" sz="1800" dirty="0" smtClean="0">
                <a:latin typeface="+mn-lt"/>
              </a:rPr>
              <a:t>, </a:t>
            </a:r>
          </a:p>
          <a:p>
            <a:r>
              <a:rPr lang="hu-HU" sz="1800" dirty="0" smtClean="0">
                <a:latin typeface="+mn-lt"/>
              </a:rPr>
              <a:t> 	</a:t>
            </a:r>
            <a:r>
              <a:rPr lang="hu-HU" sz="1800" dirty="0" err="1" smtClean="0">
                <a:latin typeface="+mn-lt"/>
              </a:rPr>
              <a:t>eclampsia</a:t>
            </a:r>
            <a:r>
              <a:rPr lang="hu-HU" sz="1800" dirty="0" smtClean="0">
                <a:latin typeface="+mn-lt"/>
              </a:rPr>
              <a:t>, heveny nőgyógyászati vérzés</a:t>
            </a:r>
            <a:br>
              <a:rPr lang="hu-HU" sz="1800" dirty="0" smtClean="0">
                <a:latin typeface="+mn-lt"/>
              </a:rPr>
            </a:br>
            <a:r>
              <a:rPr lang="hu-HU" sz="1800" dirty="0" smtClean="0">
                <a:latin typeface="+mn-lt"/>
                <a:hlinkClick r:id="rId2"/>
              </a:rPr>
              <a:t>Sokk</a:t>
            </a:r>
            <a:r>
              <a:rPr lang="hu-HU" sz="1800" dirty="0" smtClean="0">
                <a:latin typeface="+mn-lt"/>
              </a:rPr>
              <a:t> megelőző és sokkos állapotok, életveszélyes allergiás és </a:t>
            </a:r>
            <a:r>
              <a:rPr lang="hu-HU" sz="1800" dirty="0" err="1" smtClean="0">
                <a:latin typeface="+mn-lt"/>
              </a:rPr>
              <a:t>anaphylaxiás</a:t>
            </a:r>
            <a:r>
              <a:rPr lang="hu-HU" sz="1800" dirty="0" smtClean="0">
                <a:latin typeface="+mn-lt"/>
              </a:rPr>
              <a:t> állapotok,    	szisztémás és </a:t>
            </a:r>
            <a:r>
              <a:rPr lang="hu-HU" sz="1800" dirty="0" err="1" smtClean="0">
                <a:latin typeface="+mn-lt"/>
              </a:rPr>
              <a:t>poliszisztémás</a:t>
            </a:r>
            <a:r>
              <a:rPr lang="hu-HU" sz="1800" dirty="0" smtClean="0">
                <a:latin typeface="+mn-lt"/>
              </a:rPr>
              <a:t> </a:t>
            </a:r>
            <a:r>
              <a:rPr lang="hu-HU" sz="1800" dirty="0" smtClean="0">
                <a:latin typeface="+mn-lt"/>
                <a:hlinkClick r:id="rId3"/>
              </a:rPr>
              <a:t>autoimmun</a:t>
            </a:r>
            <a:r>
              <a:rPr lang="hu-HU" sz="1800" dirty="0" smtClean="0">
                <a:latin typeface="+mn-lt"/>
              </a:rPr>
              <a:t> betegségek krízis-állapotai</a:t>
            </a:r>
            <a:br>
              <a:rPr lang="hu-HU" sz="1800" dirty="0" smtClean="0">
                <a:latin typeface="+mn-lt"/>
              </a:rPr>
            </a:br>
            <a:r>
              <a:rPr lang="hu-HU" sz="1800" dirty="0" smtClean="0">
                <a:latin typeface="+mn-lt"/>
              </a:rPr>
              <a:t>Az immunrendszer fokozott, vagy kóros működésén, illetve a csontvelői vérsejtképzés 	elégtelenségén alapuló heveny vérsejthiány-állapot</a:t>
            </a:r>
            <a:br>
              <a:rPr lang="hu-HU" sz="1800" dirty="0" smtClean="0">
                <a:latin typeface="+mn-lt"/>
              </a:rPr>
            </a:br>
            <a:r>
              <a:rPr lang="hu-HU" sz="1800" dirty="0" smtClean="0">
                <a:latin typeface="+mn-lt"/>
              </a:rPr>
              <a:t>Veleszületett, vagy szerzett véralvadási zavar alapján létrejövő heveny életveszély</a:t>
            </a:r>
            <a:br>
              <a:rPr lang="hu-HU" sz="1800" dirty="0" smtClean="0">
                <a:latin typeface="+mn-lt"/>
              </a:rPr>
            </a:br>
            <a:r>
              <a:rPr lang="hu-HU" sz="1800" dirty="0" smtClean="0">
                <a:latin typeface="+mn-lt"/>
              </a:rPr>
              <a:t>Akut légzési elégtelenség, légút szűkület (Pl. </a:t>
            </a:r>
            <a:r>
              <a:rPr lang="hu-HU" sz="1800" dirty="0" err="1" smtClean="0">
                <a:latin typeface="+mn-lt"/>
              </a:rPr>
              <a:t>gégeödéma</a:t>
            </a:r>
            <a:r>
              <a:rPr lang="hu-HU" sz="1800" dirty="0" smtClean="0">
                <a:latin typeface="+mn-lt"/>
              </a:rPr>
              <a:t>, </a:t>
            </a:r>
            <a:r>
              <a:rPr lang="hu-HU" sz="1800" dirty="0" err="1" smtClean="0">
                <a:latin typeface="+mn-lt"/>
              </a:rPr>
              <a:t>asthmás</a:t>
            </a:r>
            <a:r>
              <a:rPr lang="hu-HU" sz="1800" dirty="0" smtClean="0">
                <a:latin typeface="+mn-lt"/>
              </a:rPr>
              <a:t> roham, idegentest, 	</a:t>
            </a:r>
            <a:r>
              <a:rPr lang="hu-HU" sz="2000" dirty="0" smtClean="0">
                <a:latin typeface="+mn-lt"/>
              </a:rPr>
              <a:t>fulladás)</a:t>
            </a:r>
          </a:p>
          <a:p>
            <a:r>
              <a:rPr lang="hu-HU" sz="1800" dirty="0" smtClean="0">
                <a:latin typeface="+mn-lt"/>
              </a:rPr>
              <a:t>Mérgezések</a:t>
            </a:r>
            <a:br>
              <a:rPr lang="hu-HU" sz="1800" dirty="0" smtClean="0">
                <a:latin typeface="+mn-lt"/>
              </a:rPr>
            </a:br>
            <a:r>
              <a:rPr lang="hu-HU" sz="1800" dirty="0" smtClean="0">
                <a:latin typeface="+mn-lt"/>
              </a:rPr>
              <a:t>Akut hasi katasztrófák és azok képében jelentkező, nagy fájdalommal, görcsökkel járó kórképek (Pl. bélelzáródás, </a:t>
            </a:r>
            <a:r>
              <a:rPr lang="hu-HU" sz="1800" dirty="0" err="1" smtClean="0">
                <a:latin typeface="+mn-lt"/>
                <a:hlinkClick r:id="rId4"/>
              </a:rPr>
              <a:t>appendicitis</a:t>
            </a:r>
            <a:r>
              <a:rPr lang="hu-HU" sz="1800" dirty="0" smtClean="0">
                <a:latin typeface="+mn-lt"/>
              </a:rPr>
              <a:t>, </a:t>
            </a:r>
            <a:r>
              <a:rPr lang="hu-HU" sz="1800" dirty="0" err="1" smtClean="0">
                <a:latin typeface="+mn-lt"/>
                <a:hlinkClick r:id="rId5"/>
              </a:rPr>
              <a:t>perforatio</a:t>
            </a:r>
            <a:r>
              <a:rPr lang="hu-HU" sz="1800" dirty="0" smtClean="0">
                <a:latin typeface="+mn-lt"/>
              </a:rPr>
              <a:t>, </a:t>
            </a:r>
            <a:r>
              <a:rPr lang="hu-HU" sz="1800" dirty="0" err="1" smtClean="0">
                <a:latin typeface="+mn-lt"/>
              </a:rPr>
              <a:t>méhenkívüli</a:t>
            </a:r>
            <a:r>
              <a:rPr lang="hu-HU" sz="1800" dirty="0" smtClean="0">
                <a:latin typeface="+mn-lt"/>
              </a:rPr>
              <a:t> terhesség, </a:t>
            </a:r>
            <a:r>
              <a:rPr lang="hu-HU" sz="1800" dirty="0" err="1" smtClean="0">
                <a:latin typeface="+mn-lt"/>
              </a:rPr>
              <a:t>tuboovarialis</a:t>
            </a:r>
            <a:r>
              <a:rPr lang="hu-HU" sz="1800" dirty="0" smtClean="0">
                <a:latin typeface="+mn-lt"/>
              </a:rPr>
              <a:t> 	</a:t>
            </a:r>
            <a:r>
              <a:rPr lang="hu-HU" sz="1800" dirty="0" smtClean="0">
                <a:latin typeface="+mn-lt"/>
                <a:hlinkClick r:id="rId6"/>
              </a:rPr>
              <a:t>tályog</a:t>
            </a:r>
            <a:r>
              <a:rPr lang="hu-HU" sz="1800" dirty="0" smtClean="0">
                <a:latin typeface="+mn-lt"/>
              </a:rPr>
              <a:t>, kocsánycsavarodott </a:t>
            </a:r>
            <a:r>
              <a:rPr lang="hu-HU" sz="1800" dirty="0" err="1" smtClean="0">
                <a:latin typeface="+mn-lt"/>
                <a:hlinkClick r:id="rId7"/>
              </a:rPr>
              <a:t>cysta</a:t>
            </a:r>
            <a:r>
              <a:rPr lang="hu-HU" sz="1800" dirty="0" smtClean="0">
                <a:latin typeface="+mn-lt"/>
              </a:rPr>
              <a:t>, kizárt </a:t>
            </a:r>
            <a:r>
              <a:rPr lang="hu-HU" sz="1800" dirty="0" smtClean="0">
                <a:latin typeface="+mn-lt"/>
                <a:hlinkClick r:id="rId8"/>
              </a:rPr>
              <a:t>sérv</a:t>
            </a:r>
            <a:r>
              <a:rPr lang="hu-HU" sz="1800" dirty="0" smtClean="0">
                <a:latin typeface="+mn-lt"/>
              </a:rPr>
              <a:t>, epegörcs, vesegörcs, vérvizelés)</a:t>
            </a:r>
            <a:br>
              <a:rPr lang="hu-HU" sz="1800" dirty="0" smtClean="0">
                <a:latin typeface="+mn-lt"/>
              </a:rPr>
            </a:br>
            <a:r>
              <a:rPr lang="hu-HU" sz="1800" dirty="0" smtClean="0">
                <a:latin typeface="+mn-lt"/>
              </a:rPr>
              <a:t>Égés-fagyás (III.-IV. fokú és nagykiterjedésű I-II. fokú, és/vagy az életminőség 	szempontjából különösen veszélyeztetett testtájat vagy a légutakat érintő)</a:t>
            </a:r>
            <a:br>
              <a:rPr lang="hu-HU" sz="1800" dirty="0" smtClean="0">
                <a:latin typeface="+mn-lt"/>
              </a:rPr>
            </a:br>
            <a:r>
              <a:rPr lang="hu-HU" sz="1800" dirty="0" smtClean="0">
                <a:latin typeface="+mn-lt"/>
              </a:rPr>
              <a:t>Elsődleges sebellátás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23528" y="6525344"/>
            <a:ext cx="6409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M</a:t>
            </a:r>
            <a:r>
              <a:rPr lang="hu-HU" dirty="0" smtClean="0"/>
              <a:t>agyar Közlöny: 22/2008. (V. 26.) EüM rendelet 2. §. Hatályos: 2008. V. 27 </a:t>
            </a:r>
            <a:r>
              <a:rPr lang="hu-HU" dirty="0" err="1" smtClean="0"/>
              <a:t>től</a:t>
            </a:r>
            <a:r>
              <a:rPr lang="hu-HU" dirty="0" smtClean="0"/>
              <a:t>.</a:t>
            </a:r>
            <a:endParaRPr lang="hu-HU" sz="1800" dirty="0" smtClean="0"/>
          </a:p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066130"/>
          </a:xfrm>
        </p:spPr>
        <p:txBody>
          <a:bodyPr/>
          <a:lstStyle/>
          <a:p>
            <a:pPr algn="l"/>
            <a:r>
              <a:rPr lang="hu-HU" sz="2800" b="1" dirty="0" smtClean="0">
                <a:solidFill>
                  <a:srgbClr val="990000"/>
                </a:solidFill>
              </a:rPr>
              <a:t>Sürgős szükség körébe tartozó életet </a:t>
            </a:r>
            <a:br>
              <a:rPr lang="hu-HU" sz="2800" b="1" dirty="0" smtClean="0">
                <a:solidFill>
                  <a:srgbClr val="990000"/>
                </a:solidFill>
              </a:rPr>
            </a:br>
            <a:r>
              <a:rPr lang="hu-HU" sz="2800" b="1" dirty="0" smtClean="0">
                <a:solidFill>
                  <a:srgbClr val="990000"/>
                </a:solidFill>
              </a:rPr>
              <a:t>veszélyeztető állapotok és betegségek</a:t>
            </a:r>
            <a:endParaRPr lang="hu-HU" sz="2800" b="1" dirty="0" smtClean="0">
              <a:solidFill>
                <a:srgbClr val="336600"/>
              </a:solidFill>
            </a:endParaRPr>
          </a:p>
        </p:txBody>
      </p:sp>
      <p:sp>
        <p:nvSpPr>
          <p:cNvPr id="7171" name="Rectangle 5"/>
          <p:cNvSpPr>
            <a:spLocks noGrp="1"/>
          </p:cNvSpPr>
          <p:nvPr>
            <p:ph type="body" sz="half" idx="4294967295"/>
          </p:nvPr>
        </p:nvSpPr>
        <p:spPr>
          <a:xfrm>
            <a:off x="179512" y="1412776"/>
            <a:ext cx="8318376" cy="4896544"/>
          </a:xfrm>
        </p:spPr>
        <p:txBody>
          <a:bodyPr/>
          <a:lstStyle/>
          <a:p>
            <a:pPr>
              <a:buNone/>
            </a:pPr>
            <a:r>
              <a:rPr lang="hu-HU" sz="1800" dirty="0" smtClean="0"/>
              <a:t>Testüregek (koponya, mellkas, has) és </a:t>
            </a:r>
            <a:r>
              <a:rPr lang="hu-HU" sz="1800" dirty="0" err="1" smtClean="0"/>
              <a:t>parenchymás</a:t>
            </a:r>
            <a:r>
              <a:rPr lang="hu-HU" sz="1800" dirty="0" smtClean="0"/>
              <a:t> szervek </a:t>
            </a:r>
          </a:p>
          <a:p>
            <a:pPr>
              <a:buNone/>
            </a:pPr>
            <a:r>
              <a:rPr lang="hu-HU" sz="1800" dirty="0" smtClean="0"/>
              <a:t>	(szív, tüdő, lép, máj, vese) sérülése</a:t>
            </a:r>
          </a:p>
          <a:p>
            <a:pPr>
              <a:buNone/>
            </a:pPr>
            <a:r>
              <a:rPr lang="hu-HU" sz="1800" dirty="0" err="1" smtClean="0"/>
              <a:t>Compartement</a:t>
            </a:r>
            <a:r>
              <a:rPr lang="hu-HU" sz="1800" dirty="0" smtClean="0"/>
              <a:t> szindrómák</a:t>
            </a:r>
          </a:p>
          <a:p>
            <a:pPr>
              <a:buNone/>
            </a:pPr>
            <a:r>
              <a:rPr lang="hu-HU" sz="1800" dirty="0" smtClean="0"/>
              <a:t>Nyílt törések és </a:t>
            </a:r>
            <a:r>
              <a:rPr lang="hu-HU" sz="1800" dirty="0" err="1" smtClean="0"/>
              <a:t>decollement</a:t>
            </a:r>
            <a:r>
              <a:rPr lang="hu-HU" sz="1800" dirty="0" smtClean="0"/>
              <a:t> sérülések</a:t>
            </a:r>
          </a:p>
          <a:p>
            <a:pPr>
              <a:buNone/>
            </a:pPr>
            <a:r>
              <a:rPr lang="hu-HU" sz="1800" dirty="0" smtClean="0"/>
              <a:t>Amputációk (replantációs lehetőségekkel vagy azok nélkül)</a:t>
            </a:r>
          </a:p>
          <a:p>
            <a:pPr>
              <a:buNone/>
            </a:pPr>
            <a:r>
              <a:rPr lang="hu-HU" sz="1800" dirty="0" smtClean="0"/>
              <a:t>Súlyos medencegyűrű törések</a:t>
            </a:r>
          </a:p>
          <a:p>
            <a:pPr>
              <a:buNone/>
            </a:pPr>
            <a:r>
              <a:rPr lang="hu-HU" sz="1800" dirty="0" err="1" smtClean="0"/>
              <a:t>Politraumatizáció</a:t>
            </a:r>
            <a:r>
              <a:rPr lang="hu-HU" sz="1800" dirty="0" smtClean="0"/>
              <a:t>, többszörös sérülések</a:t>
            </a:r>
          </a:p>
          <a:p>
            <a:pPr>
              <a:buNone/>
            </a:pPr>
            <a:r>
              <a:rPr lang="hu-HU" sz="1800" dirty="0" smtClean="0"/>
              <a:t>Búvárbalesetek, magassági betegség, keszonbetegség, </a:t>
            </a:r>
            <a:r>
              <a:rPr lang="hu-HU" sz="1800" dirty="0" err="1" smtClean="0"/>
              <a:t>barotrauma</a:t>
            </a:r>
            <a:endParaRPr lang="hu-HU" sz="1800" dirty="0" smtClean="0"/>
          </a:p>
          <a:p>
            <a:pPr>
              <a:buNone/>
            </a:pPr>
            <a:r>
              <a:rPr lang="hu-HU" sz="1800" dirty="0" smtClean="0"/>
              <a:t>Áramütés, </a:t>
            </a:r>
            <a:r>
              <a:rPr lang="hu-HU" sz="1800" dirty="0" err="1" smtClean="0"/>
              <a:t>elektrotrauma</a:t>
            </a:r>
            <a:endParaRPr lang="hu-HU" sz="1800" dirty="0" smtClean="0"/>
          </a:p>
          <a:p>
            <a:pPr>
              <a:buNone/>
            </a:pPr>
            <a:r>
              <a:rPr lang="hu-HU" sz="1800" dirty="0" smtClean="0"/>
              <a:t>Hő- és hidegártalom, kihűlés, </a:t>
            </a:r>
            <a:r>
              <a:rPr lang="hu-HU" sz="1800" dirty="0" err="1" smtClean="0"/>
              <a:t>hypothermia</a:t>
            </a:r>
            <a:r>
              <a:rPr lang="hu-HU" sz="1800" dirty="0" smtClean="0"/>
              <a:t>, </a:t>
            </a:r>
            <a:r>
              <a:rPr lang="hu-HU" sz="1800" dirty="0" err="1" smtClean="0"/>
              <a:t>hyperthermia</a:t>
            </a:r>
            <a:r>
              <a:rPr lang="hu-HU" sz="1800" dirty="0" smtClean="0"/>
              <a:t>, napszúrás, hőguta</a:t>
            </a:r>
          </a:p>
          <a:p>
            <a:pPr>
              <a:buNone/>
            </a:pPr>
            <a:r>
              <a:rPr lang="hu-HU" sz="1800" dirty="0" smtClean="0"/>
              <a:t>Súlyos akut sugárártalom és sugárbetegség</a:t>
            </a:r>
          </a:p>
          <a:p>
            <a:pPr>
              <a:buNone/>
            </a:pPr>
            <a:r>
              <a:rPr lang="hu-HU" sz="1800" dirty="0" smtClean="0"/>
              <a:t>Öngyilkossági kísérlet/szándék, mentális állapottal összefüggő közvetlen veszélyeztető állapotok, heveny pszichés zavarok, pszichózisok</a:t>
            </a:r>
          </a:p>
          <a:p>
            <a:pPr>
              <a:buNone/>
            </a:pPr>
            <a:r>
              <a:rPr lang="hu-HU" sz="1800" dirty="0" err="1" smtClean="0"/>
              <a:t>Infektológiai</a:t>
            </a:r>
            <a:r>
              <a:rPr lang="hu-HU" sz="1800" dirty="0" smtClean="0"/>
              <a:t> kórképek, melyek önmagukban vagy szövődményeik révén az életet veszélyeztető állapotot idéznek elő.</a:t>
            </a:r>
            <a:br>
              <a:rPr lang="hu-HU" sz="1800" dirty="0" smtClean="0"/>
            </a:br>
            <a:endParaRPr lang="hu-HU" sz="2400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hu-HU" sz="2400" dirty="0" smtClean="0"/>
          </a:p>
        </p:txBody>
      </p:sp>
      <p:sp>
        <p:nvSpPr>
          <p:cNvPr id="11" name="Szövegdoboz 10"/>
          <p:cNvSpPr txBox="1"/>
          <p:nvPr/>
        </p:nvSpPr>
        <p:spPr>
          <a:xfrm>
            <a:off x="323528" y="6453336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M</a:t>
            </a:r>
            <a:r>
              <a:rPr lang="hu-HU" dirty="0" smtClean="0"/>
              <a:t>agyar Közlöny: 22/2008. (V. 26.) EüM rendelet 2. §. Hatályos: 2008. V. 27 </a:t>
            </a:r>
            <a:r>
              <a:rPr lang="hu-HU" dirty="0" err="1" smtClean="0"/>
              <a:t>től</a:t>
            </a:r>
            <a:r>
              <a:rPr lang="hu-HU" dirty="0" smtClean="0"/>
              <a:t>.</a:t>
            </a:r>
            <a:endParaRPr lang="hu-HU" sz="1800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61048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260648"/>
            <a:ext cx="511256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0616" y="332656"/>
            <a:ext cx="451338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zövegdoboz 10"/>
          <p:cNvSpPr txBox="1"/>
          <p:nvPr/>
        </p:nvSpPr>
        <p:spPr>
          <a:xfrm>
            <a:off x="402440" y="5373216"/>
            <a:ext cx="8741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+mn-lt"/>
              </a:rPr>
              <a:t>VESZÉLYEZTETŐ  KÓRÁLLAPOT = orvosi  beavatkozás nélkül tartós vagy maradandó egészségkárosodással (beleértve a halált is) fenyegető állapot</a:t>
            </a:r>
            <a:endParaRPr lang="hu-H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b="1" dirty="0" smtClean="0">
                <a:solidFill>
                  <a:srgbClr val="990000"/>
                </a:solidFill>
              </a:rPr>
              <a:t>A sürgősségi betegellátás lelke a </a:t>
            </a:r>
            <a:r>
              <a:rPr lang="hu-HU" sz="2800" b="1" dirty="0" err="1" smtClean="0">
                <a:solidFill>
                  <a:srgbClr val="990000"/>
                </a:solidFill>
              </a:rPr>
              <a:t>triázs</a:t>
            </a:r>
            <a:endParaRPr lang="hu-HU" sz="2800" b="1" dirty="0">
              <a:solidFill>
                <a:srgbClr val="99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hu-HU" sz="2400" dirty="0" smtClean="0"/>
              <a:t>A gyors beavatkozást igénylő állapotok azonnali felismerése </a:t>
            </a:r>
          </a:p>
          <a:p>
            <a:r>
              <a:rPr lang="hu-HU" sz="2400" dirty="0" smtClean="0"/>
              <a:t>A betegállapot felmérése alapján meghatározza a szükséges ellátás módját és körülményeit  (= </a:t>
            </a:r>
            <a:r>
              <a:rPr lang="hu-HU" sz="2400" dirty="0" err="1" smtClean="0"/>
              <a:t>triázs</a:t>
            </a:r>
            <a:r>
              <a:rPr lang="hu-HU" sz="2400" dirty="0" smtClean="0"/>
              <a:t> kategória)</a:t>
            </a:r>
          </a:p>
          <a:p>
            <a:pPr lvl="1"/>
            <a:r>
              <a:rPr lang="hu-HU" sz="2000" dirty="0" smtClean="0"/>
              <a:t> 	ez tartalmazza a várakozási idő maximumát</a:t>
            </a:r>
          </a:p>
          <a:p>
            <a:pPr lvl="1"/>
            <a:r>
              <a:rPr lang="hu-HU" sz="2000" dirty="0" smtClean="0"/>
              <a:t> a beteg kezelésére legmegfelelőbb részleg kijelölését</a:t>
            </a:r>
          </a:p>
          <a:p>
            <a:pPr lvl="1"/>
            <a:r>
              <a:rPr lang="hu-HU" sz="2000" dirty="0" err="1" smtClean="0"/>
              <a:t>BZSK-ban</a:t>
            </a:r>
            <a:r>
              <a:rPr lang="hu-HU" sz="2000" dirty="0" smtClean="0"/>
              <a:t> alapvizsgálatok elindítása </a:t>
            </a:r>
          </a:p>
          <a:p>
            <a:r>
              <a:rPr lang="hu-HU" sz="2400" dirty="0" smtClean="0"/>
              <a:t>Folyamatos állapotellenőrzés </a:t>
            </a:r>
          </a:p>
          <a:p>
            <a:r>
              <a:rPr lang="hu-HU" sz="2400" dirty="0" smtClean="0"/>
              <a:t>Beteg és hozzátartozók informálása </a:t>
            </a:r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39552" y="6165304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</a:t>
            </a:r>
            <a:r>
              <a:rPr lang="en-US" dirty="0" err="1" smtClean="0"/>
              <a:t>ased</a:t>
            </a:r>
            <a:r>
              <a:rPr lang="en-US" dirty="0" smtClean="0"/>
              <a:t> on the Canadian Triage and Acuity Score (CTAS 2008</a:t>
            </a:r>
            <a:r>
              <a:rPr lang="hu-HU" dirty="0" smtClean="0"/>
              <a:t>)</a:t>
            </a:r>
          </a:p>
          <a:p>
            <a:r>
              <a:rPr lang="en-US" dirty="0" smtClean="0"/>
              <a:t>Edited by Bernard Unger, Michael Bullard CTAS National Working Group</a:t>
            </a:r>
            <a:r>
              <a:rPr lang="en-US" b="1" dirty="0" smtClean="0"/>
              <a:t>  </a:t>
            </a:r>
            <a:endParaRPr lang="hu-HU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573016"/>
            <a:ext cx="201622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714188"/>
            <a:ext cx="1512168" cy="366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hu-HU" sz="2800" b="1" dirty="0" err="1" smtClean="0">
                <a:solidFill>
                  <a:srgbClr val="990000"/>
                </a:solidFill>
              </a:rPr>
              <a:t>Triázs</a:t>
            </a:r>
            <a:r>
              <a:rPr lang="hu-HU" sz="2800" b="1" dirty="0" smtClean="0">
                <a:solidFill>
                  <a:srgbClr val="990000"/>
                </a:solidFill>
              </a:rPr>
              <a:t> döntés lépései</a:t>
            </a:r>
            <a:endParaRPr lang="hu-HU" sz="2800" b="1" dirty="0">
              <a:solidFill>
                <a:srgbClr val="990000"/>
              </a:solidFill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457200" indent="-457200"/>
            <a:r>
              <a:rPr lang="hu-HU" sz="2400" dirty="0" err="1" smtClean="0"/>
              <a:t>Critical</a:t>
            </a:r>
            <a:r>
              <a:rPr lang="hu-HU" sz="2400" dirty="0" smtClean="0"/>
              <a:t> </a:t>
            </a:r>
            <a:r>
              <a:rPr lang="hu-HU" sz="2400" dirty="0" err="1" smtClean="0"/>
              <a:t>look</a:t>
            </a:r>
            <a:r>
              <a:rPr lang="hu-HU" sz="2000" dirty="0" smtClean="0"/>
              <a:t>: megkezdődik a beteg érkezésekor, </a:t>
            </a:r>
          </a:p>
          <a:p>
            <a:pPr marL="457200" indent="-457200">
              <a:buNone/>
            </a:pPr>
            <a:r>
              <a:rPr lang="hu-HU" sz="2000" dirty="0" smtClean="0"/>
              <a:t>	gyors ellenőrzés (3-5 mp) – </a:t>
            </a:r>
          </a:p>
          <a:p>
            <a:pPr marL="857250" lvl="1" indent="-457200"/>
            <a:r>
              <a:rPr lang="hu-HU" sz="1600" dirty="0" smtClean="0"/>
              <a:t>	</a:t>
            </a:r>
            <a:r>
              <a:rPr lang="hu-HU" sz="1800" dirty="0" smtClean="0"/>
              <a:t>A: Légút (</a:t>
            </a:r>
            <a:r>
              <a:rPr lang="hu-HU" sz="1600" dirty="0" err="1" smtClean="0"/>
              <a:t>Airway</a:t>
            </a:r>
            <a:r>
              <a:rPr lang="hu-HU" sz="1600" dirty="0" smtClean="0"/>
              <a:t>)</a:t>
            </a:r>
            <a:r>
              <a:rPr lang="hu-HU" sz="1800" dirty="0" smtClean="0"/>
              <a:t>; </a:t>
            </a:r>
          </a:p>
          <a:p>
            <a:pPr marL="857250" lvl="1" indent="-457200"/>
            <a:r>
              <a:rPr lang="hu-HU" sz="1800" dirty="0" smtClean="0"/>
              <a:t>	B: Légzés (</a:t>
            </a:r>
            <a:r>
              <a:rPr lang="hu-HU" sz="1600" dirty="0" err="1" smtClean="0"/>
              <a:t>Breathing</a:t>
            </a:r>
            <a:r>
              <a:rPr lang="hu-HU" sz="1600" dirty="0" smtClean="0"/>
              <a:t>)</a:t>
            </a:r>
            <a:r>
              <a:rPr lang="hu-HU" sz="1800" dirty="0" smtClean="0"/>
              <a:t>; </a:t>
            </a:r>
          </a:p>
          <a:p>
            <a:pPr marL="857250" lvl="1" indent="-457200"/>
            <a:r>
              <a:rPr lang="hu-HU" sz="1800" dirty="0" smtClean="0"/>
              <a:t>	C: keringés </a:t>
            </a:r>
            <a:r>
              <a:rPr lang="hu-HU" sz="1600" dirty="0" smtClean="0"/>
              <a:t>(</a:t>
            </a:r>
            <a:r>
              <a:rPr lang="hu-HU" sz="1600" dirty="0" err="1" smtClean="0"/>
              <a:t>Circulation</a:t>
            </a:r>
            <a:r>
              <a:rPr lang="hu-HU" sz="1600" dirty="0" smtClean="0"/>
              <a:t>), </a:t>
            </a:r>
          </a:p>
          <a:p>
            <a:pPr marL="857250" lvl="1" indent="-457200"/>
            <a:r>
              <a:rPr lang="hu-HU" sz="1600" dirty="0" smtClean="0"/>
              <a:t>	</a:t>
            </a:r>
            <a:r>
              <a:rPr lang="hu-HU" sz="1800" dirty="0" smtClean="0"/>
              <a:t>D: neurológiai deficit </a:t>
            </a:r>
            <a:r>
              <a:rPr lang="hu-HU" sz="1600" dirty="0" smtClean="0"/>
              <a:t>(</a:t>
            </a:r>
            <a:r>
              <a:rPr lang="hu-HU" sz="1600" dirty="0" err="1" smtClean="0"/>
              <a:t>Disability</a:t>
            </a:r>
            <a:r>
              <a:rPr lang="hu-HU" sz="1600" dirty="0" smtClean="0"/>
              <a:t>); </a:t>
            </a:r>
          </a:p>
          <a:p>
            <a:pPr marL="857250" lvl="1" indent="-457200"/>
            <a:r>
              <a:rPr lang="hu-HU" sz="1600" dirty="0" smtClean="0"/>
              <a:t>	</a:t>
            </a:r>
            <a:r>
              <a:rPr lang="hu-HU" sz="1800" dirty="0" smtClean="0"/>
              <a:t>E: </a:t>
            </a:r>
            <a:r>
              <a:rPr lang="hu-HU" sz="1600" dirty="0" smtClean="0"/>
              <a:t>Egész test vizsgálata (</a:t>
            </a:r>
            <a:r>
              <a:rPr lang="hu-HU" sz="1600" dirty="0" err="1" smtClean="0"/>
              <a:t>Exposure</a:t>
            </a:r>
            <a:r>
              <a:rPr lang="hu-HU" sz="1600" dirty="0" smtClean="0"/>
              <a:t>)</a:t>
            </a:r>
            <a:endParaRPr lang="hu-HU" sz="1800" dirty="0" smtClean="0"/>
          </a:p>
          <a:p>
            <a:pPr marL="457200" indent="-457200"/>
            <a:r>
              <a:rPr lang="hu-HU" sz="2000" dirty="0" smtClean="0"/>
              <a:t>Infekció kontrol – elkülönítés igénye ?</a:t>
            </a:r>
          </a:p>
          <a:p>
            <a:pPr marL="457200" indent="-457200"/>
            <a:r>
              <a:rPr lang="hu-HU" sz="2000" dirty="0" smtClean="0"/>
              <a:t>Vezető panasz kiválasztása (beteg által – nővér által)</a:t>
            </a:r>
          </a:p>
          <a:p>
            <a:pPr marL="457200" indent="-457200"/>
            <a:r>
              <a:rPr lang="hu-HU" sz="2000" dirty="0" smtClean="0"/>
              <a:t>Módosító tényezők (pl. sebek, bőrkiütések, vérzés, fájdalomra adott válasz, köhögés, nehézlégzés, verítékezés stb.)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hu-HU" sz="2000" b="1" dirty="0" smtClean="0">
                <a:solidFill>
                  <a:srgbClr val="006600"/>
                </a:solidFill>
              </a:rPr>
              <a:t>A megfelelő ellátási szint meghatározása az alap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hu-HU" sz="2000" b="1" dirty="0" smtClean="0">
                <a:solidFill>
                  <a:srgbClr val="006600"/>
                </a:solidFill>
              </a:rPr>
              <a:t>Diagnosztika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hu-HU" sz="2000" b="1" dirty="0" smtClean="0">
                <a:solidFill>
                  <a:srgbClr val="006600"/>
                </a:solidFill>
              </a:rPr>
              <a:t>Terápiás beavatkozások (időben adott, adekvát kezelés)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hu-HU" sz="2000" b="1" dirty="0" smtClean="0">
                <a:solidFill>
                  <a:srgbClr val="990000"/>
                </a:solidFill>
              </a:rPr>
              <a:t>Hatékony gyógyítás alapja</a:t>
            </a:r>
          </a:p>
          <a:p>
            <a:pPr eaLnBrk="1" hangingPunct="1">
              <a:lnSpc>
                <a:spcPct val="90000"/>
              </a:lnSpc>
              <a:defRPr/>
            </a:pPr>
            <a:endParaRPr lang="hu-HU" sz="2000" dirty="0" smtClean="0"/>
          </a:p>
          <a:p>
            <a:pPr marL="457200" indent="-457200">
              <a:buNone/>
            </a:pPr>
            <a:r>
              <a:rPr lang="hu-HU" sz="2000" dirty="0" smtClean="0"/>
              <a:t> 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922114"/>
          </a:xfrm>
        </p:spPr>
        <p:txBody>
          <a:bodyPr/>
          <a:lstStyle/>
          <a:p>
            <a:r>
              <a:rPr lang="hu-HU" sz="2800" b="1" dirty="0" smtClean="0">
                <a:solidFill>
                  <a:srgbClr val="990000"/>
                </a:solidFill>
              </a:rPr>
              <a:t>Orvosi döntések – súlyos állapotra utaló gyanújelek</a:t>
            </a:r>
            <a:endParaRPr lang="hu-HU" sz="2800" b="1" dirty="0">
              <a:solidFill>
                <a:srgbClr val="99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70912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hu-HU" sz="2000" dirty="0" smtClean="0"/>
          </a:p>
          <a:p>
            <a:pPr marL="0" indent="0">
              <a:buFontTx/>
              <a:buNone/>
              <a:defRPr/>
            </a:pPr>
            <a:r>
              <a:rPr lang="hu-HU" sz="2000" dirty="0" smtClean="0"/>
              <a:t>Keressük a szervi diszfunkciók jeleit</a:t>
            </a:r>
          </a:p>
          <a:p>
            <a:pPr marL="0" indent="0">
              <a:buFontTx/>
              <a:buNone/>
              <a:defRPr/>
            </a:pPr>
            <a:r>
              <a:rPr lang="hu-HU" sz="2000" dirty="0" smtClean="0"/>
              <a:t>Figyeljük ezek időbeni változását </a:t>
            </a:r>
          </a:p>
          <a:p>
            <a:pPr>
              <a:lnSpc>
                <a:spcPct val="90000"/>
              </a:lnSpc>
              <a:defRPr/>
            </a:pPr>
            <a:r>
              <a:rPr lang="hu-HU" sz="1800" b="1" dirty="0" smtClean="0">
                <a:solidFill>
                  <a:srgbClr val="002060"/>
                </a:solidFill>
              </a:rPr>
              <a:t>Központi idegrendszer</a:t>
            </a:r>
            <a:r>
              <a:rPr lang="hu-HU" sz="1800" dirty="0" smtClean="0"/>
              <a:t>:  nyugtalanság, agitáltság ,</a:t>
            </a:r>
            <a:r>
              <a:rPr lang="hu-HU" sz="1800" dirty="0" smtClean="0">
                <a:solidFill>
                  <a:srgbClr val="C00000"/>
                </a:solidFill>
              </a:rPr>
              <a:t> zavartság → </a:t>
            </a:r>
            <a:r>
              <a:rPr lang="hu-HU" sz="1800" dirty="0" err="1" smtClean="0">
                <a:solidFill>
                  <a:srgbClr val="C00000"/>
                </a:solidFill>
              </a:rPr>
              <a:t>coma</a:t>
            </a:r>
            <a:endParaRPr lang="hu-HU" sz="1800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hu-HU" sz="1800" dirty="0" smtClean="0">
                <a:solidFill>
                  <a:srgbClr val="C00000"/>
                </a:solidFill>
              </a:rPr>
              <a:t>	Neurológiai deficit ….</a:t>
            </a:r>
          </a:p>
          <a:p>
            <a:pPr>
              <a:lnSpc>
                <a:spcPct val="90000"/>
              </a:lnSpc>
              <a:defRPr/>
            </a:pPr>
            <a:r>
              <a:rPr lang="hu-HU" sz="1800" b="1" dirty="0" smtClean="0">
                <a:solidFill>
                  <a:srgbClr val="002060"/>
                </a:solidFill>
              </a:rPr>
              <a:t>Légzés</a:t>
            </a:r>
            <a:r>
              <a:rPr lang="hu-HU" sz="1800" dirty="0" smtClean="0"/>
              <a:t>:  szaggatott beszéd</a:t>
            </a:r>
            <a:r>
              <a:rPr lang="hu-HU" sz="1800" dirty="0" smtClean="0">
                <a:solidFill>
                  <a:srgbClr val="C00000"/>
                </a:solidFill>
              </a:rPr>
              <a:t>- </a:t>
            </a:r>
            <a:r>
              <a:rPr lang="hu-HU" sz="1800" dirty="0" err="1" smtClean="0">
                <a:solidFill>
                  <a:srgbClr val="C00000"/>
                </a:solidFill>
              </a:rPr>
              <a:t>tachydyspnoe</a:t>
            </a:r>
            <a:r>
              <a:rPr lang="hu-HU" sz="1800" dirty="0" smtClean="0">
                <a:solidFill>
                  <a:srgbClr val="C00000"/>
                </a:solidFill>
              </a:rPr>
              <a:t>, segédizmok, orrszárnyi légzés, </a:t>
            </a:r>
            <a:r>
              <a:rPr lang="hu-HU" sz="1800" dirty="0" smtClean="0"/>
              <a:t>PaO</a:t>
            </a:r>
            <a:r>
              <a:rPr lang="hu-HU" sz="1800" baseline="-25000" dirty="0" smtClean="0"/>
              <a:t>2</a:t>
            </a:r>
            <a:r>
              <a:rPr lang="hu-HU" sz="1800" dirty="0" smtClean="0"/>
              <a:t>/FiO</a:t>
            </a:r>
            <a:r>
              <a:rPr lang="hu-HU" sz="1800" baseline="-25000" dirty="0" smtClean="0"/>
              <a:t>2</a:t>
            </a:r>
            <a:r>
              <a:rPr lang="hu-HU" sz="1800" dirty="0" smtClean="0"/>
              <a:t> &lt; 300 </a:t>
            </a:r>
            <a:endParaRPr lang="hu-HU" sz="1800" dirty="0" smtClean="0">
              <a:solidFill>
                <a:srgbClr val="C00000"/>
              </a:solidFill>
            </a:endParaRPr>
          </a:p>
          <a:p>
            <a:pPr marL="342900" lvl="1" indent="-342900">
              <a:lnSpc>
                <a:spcPct val="90000"/>
              </a:lnSpc>
              <a:buFont typeface="Arial" charset="0"/>
              <a:buChar char="•"/>
              <a:defRPr/>
            </a:pPr>
            <a:r>
              <a:rPr lang="hu-HU" sz="1800" b="1" dirty="0" smtClean="0">
                <a:solidFill>
                  <a:srgbClr val="002060"/>
                </a:solidFill>
              </a:rPr>
              <a:t>Keringés</a:t>
            </a:r>
            <a:r>
              <a:rPr lang="hu-HU" sz="1800" dirty="0" smtClean="0"/>
              <a:t>: RR:↓ ↑, P: ↓ ↑, szürke, sápadt, verítékes, </a:t>
            </a:r>
            <a:r>
              <a:rPr lang="hu-HU" sz="1800" dirty="0" smtClean="0">
                <a:solidFill>
                  <a:srgbClr val="C00000"/>
                </a:solidFill>
              </a:rPr>
              <a:t>márványozott bőr, </a:t>
            </a:r>
            <a:r>
              <a:rPr lang="hu-HU" sz="1800" dirty="0" err="1" smtClean="0">
                <a:solidFill>
                  <a:srgbClr val="C00000"/>
                </a:solidFill>
              </a:rPr>
              <a:t>cyanotikus</a:t>
            </a:r>
            <a:r>
              <a:rPr lang="hu-HU" sz="1800" dirty="0" smtClean="0">
                <a:solidFill>
                  <a:srgbClr val="C00000"/>
                </a:solidFill>
              </a:rPr>
              <a:t> </a:t>
            </a:r>
            <a:r>
              <a:rPr lang="hu-HU" sz="1800" dirty="0" err="1" smtClean="0">
                <a:solidFill>
                  <a:srgbClr val="C00000"/>
                </a:solidFill>
              </a:rPr>
              <a:t>acrák</a:t>
            </a:r>
            <a:r>
              <a:rPr lang="hu-HU" sz="1800" dirty="0" smtClean="0">
                <a:solidFill>
                  <a:srgbClr val="C00000"/>
                </a:solidFill>
              </a:rPr>
              <a:t> … </a:t>
            </a:r>
            <a:r>
              <a:rPr lang="hu-HU" sz="1800" dirty="0" smtClean="0"/>
              <a:t>se-laktat↑ , ScvO</a:t>
            </a:r>
            <a:r>
              <a:rPr lang="hu-HU" sz="1800" baseline="-25000" dirty="0" smtClean="0"/>
              <a:t>2</a:t>
            </a:r>
            <a:r>
              <a:rPr lang="hu-HU" sz="1800" dirty="0" smtClean="0"/>
              <a:t> ↓ ↑</a:t>
            </a:r>
            <a:endParaRPr lang="hu-HU" sz="1800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hu-HU" sz="1800" b="1" dirty="0" smtClean="0">
                <a:solidFill>
                  <a:srgbClr val="002060"/>
                </a:solidFill>
              </a:rPr>
              <a:t>Anyagcserezavar</a:t>
            </a:r>
            <a:r>
              <a:rPr lang="hu-HU" sz="1800" dirty="0" smtClean="0"/>
              <a:t> súlyos </a:t>
            </a:r>
            <a:r>
              <a:rPr lang="hu-HU" sz="1800" dirty="0" err="1" smtClean="0"/>
              <a:t>exsiccatio</a:t>
            </a:r>
            <a:r>
              <a:rPr lang="hu-HU" sz="1800" dirty="0" smtClean="0"/>
              <a:t> jelei, meleg száraz bőr (</a:t>
            </a:r>
            <a:r>
              <a:rPr lang="hu-HU" sz="1800" dirty="0" err="1" smtClean="0"/>
              <a:t>hyperglicaemia</a:t>
            </a:r>
            <a:r>
              <a:rPr lang="hu-HU" sz="1800" dirty="0" smtClean="0"/>
              <a:t>)</a:t>
            </a:r>
            <a:endParaRPr lang="hu-HU" sz="1800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hu-HU" sz="1800" b="1" dirty="0" smtClean="0">
                <a:solidFill>
                  <a:srgbClr val="002060"/>
                </a:solidFill>
              </a:rPr>
              <a:t>Máj</a:t>
            </a:r>
            <a:r>
              <a:rPr lang="hu-HU" sz="1800" dirty="0" smtClean="0"/>
              <a:t>: </a:t>
            </a:r>
            <a:r>
              <a:rPr lang="hu-HU" sz="1800" dirty="0" smtClean="0">
                <a:solidFill>
                  <a:srgbClr val="C00000"/>
                </a:solidFill>
              </a:rPr>
              <a:t>sárgaság, krónikus </a:t>
            </a:r>
            <a:r>
              <a:rPr lang="hu-HU" sz="1800" dirty="0" err="1" smtClean="0">
                <a:solidFill>
                  <a:srgbClr val="C00000"/>
                </a:solidFill>
              </a:rPr>
              <a:t>cirrhosis</a:t>
            </a:r>
            <a:r>
              <a:rPr lang="hu-HU" sz="1800" dirty="0" smtClean="0">
                <a:solidFill>
                  <a:srgbClr val="C00000"/>
                </a:solidFill>
              </a:rPr>
              <a:t> jelei …., </a:t>
            </a:r>
            <a:r>
              <a:rPr lang="hu-HU" sz="1800" dirty="0" smtClean="0"/>
              <a:t>se-bilirubin↑, INR↑ GOT,GPT↑ </a:t>
            </a:r>
            <a:r>
              <a:rPr lang="hu-HU" sz="1800" dirty="0" smtClean="0">
                <a:solidFill>
                  <a:srgbClr val="C00000"/>
                </a:solidFill>
              </a:rPr>
              <a:t>-</a:t>
            </a:r>
          </a:p>
          <a:p>
            <a:pPr>
              <a:lnSpc>
                <a:spcPct val="90000"/>
              </a:lnSpc>
              <a:defRPr/>
            </a:pPr>
            <a:r>
              <a:rPr lang="hu-HU" sz="1800" b="1" dirty="0" smtClean="0">
                <a:solidFill>
                  <a:srgbClr val="002060"/>
                </a:solidFill>
              </a:rPr>
              <a:t>Vese</a:t>
            </a:r>
            <a:r>
              <a:rPr lang="hu-HU" sz="1800" dirty="0" smtClean="0"/>
              <a:t>: </a:t>
            </a:r>
            <a:r>
              <a:rPr lang="hu-HU" sz="1800" dirty="0" err="1" smtClean="0"/>
              <a:t>uraemiás</a:t>
            </a:r>
            <a:r>
              <a:rPr lang="hu-HU" sz="1800" dirty="0" smtClean="0"/>
              <a:t> bőrszín, </a:t>
            </a:r>
            <a:r>
              <a:rPr lang="hu-HU" sz="1800" dirty="0" err="1" smtClean="0"/>
              <a:t>foetor</a:t>
            </a:r>
            <a:r>
              <a:rPr lang="hu-HU" sz="1800" dirty="0" smtClean="0"/>
              <a:t>, se-kreatinin↑, </a:t>
            </a:r>
            <a:r>
              <a:rPr lang="hu-HU" sz="1800" dirty="0" err="1" smtClean="0"/>
              <a:t>óradiur</a:t>
            </a:r>
            <a:r>
              <a:rPr lang="hu-HU" sz="1800" dirty="0" smtClean="0"/>
              <a:t>.↓, </a:t>
            </a:r>
            <a:r>
              <a:rPr lang="hu-HU" sz="1800" dirty="0" err="1" smtClean="0"/>
              <a:t>met</a:t>
            </a:r>
            <a:r>
              <a:rPr lang="hu-HU" sz="1800" dirty="0" smtClean="0"/>
              <a:t>. acidózis, se-K</a:t>
            </a:r>
            <a:r>
              <a:rPr lang="hu-HU" sz="1800" baseline="30000" dirty="0" smtClean="0"/>
              <a:t>+</a:t>
            </a:r>
            <a:r>
              <a:rPr lang="hu-HU" sz="1800" dirty="0" smtClean="0"/>
              <a:t>↑ -  </a:t>
            </a:r>
            <a:r>
              <a:rPr lang="hu-HU" sz="1800" dirty="0" err="1" smtClean="0">
                <a:solidFill>
                  <a:srgbClr val="C00000"/>
                </a:solidFill>
              </a:rPr>
              <a:t>oligo-anuria</a:t>
            </a:r>
            <a:endParaRPr lang="hu-HU" sz="1800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hu-HU" sz="1800" dirty="0" smtClean="0"/>
              <a:t>Akut </a:t>
            </a:r>
            <a:r>
              <a:rPr lang="hu-HU" sz="1800" b="1" dirty="0" smtClean="0">
                <a:solidFill>
                  <a:srgbClr val="002060"/>
                </a:solidFill>
              </a:rPr>
              <a:t>has</a:t>
            </a:r>
            <a:r>
              <a:rPr lang="hu-HU" sz="1800" dirty="0" smtClean="0"/>
              <a:t> tünetei ….</a:t>
            </a:r>
            <a:r>
              <a:rPr lang="hu-HU" sz="1800" dirty="0" smtClean="0">
                <a:solidFill>
                  <a:srgbClr val="C00000"/>
                </a:solidFill>
              </a:rPr>
              <a:t> meteorizmus, izomvédekezés,  hasmenés /  GI vérzés</a:t>
            </a:r>
          </a:p>
          <a:p>
            <a:pPr>
              <a:lnSpc>
                <a:spcPct val="90000"/>
              </a:lnSpc>
              <a:defRPr/>
            </a:pPr>
            <a:r>
              <a:rPr lang="hu-HU" sz="1800" b="1" dirty="0" smtClean="0">
                <a:solidFill>
                  <a:srgbClr val="002060"/>
                </a:solidFill>
              </a:rPr>
              <a:t>Csontvelő és alvadás </a:t>
            </a:r>
            <a:r>
              <a:rPr lang="hu-HU" sz="1800" dirty="0" smtClean="0"/>
              <a:t>– </a:t>
            </a:r>
            <a:r>
              <a:rPr lang="hu-HU" sz="1800" dirty="0" err="1" smtClean="0"/>
              <a:t>thrombocytopenia</a:t>
            </a:r>
            <a:r>
              <a:rPr lang="hu-HU" sz="1800" dirty="0" smtClean="0"/>
              <a:t> – </a:t>
            </a:r>
            <a:r>
              <a:rPr lang="hu-HU" sz="1800" dirty="0" err="1" smtClean="0">
                <a:solidFill>
                  <a:srgbClr val="C00000"/>
                </a:solidFill>
              </a:rPr>
              <a:t>petechiák</a:t>
            </a:r>
            <a:r>
              <a:rPr lang="hu-HU" sz="1800" dirty="0" smtClean="0">
                <a:solidFill>
                  <a:srgbClr val="C00000"/>
                </a:solidFill>
              </a:rPr>
              <a:t>,</a:t>
            </a:r>
            <a:r>
              <a:rPr lang="hu-HU" sz="1800" dirty="0" smtClean="0"/>
              <a:t> </a:t>
            </a:r>
            <a:r>
              <a:rPr lang="hu-HU" sz="1800" dirty="0" err="1" smtClean="0">
                <a:solidFill>
                  <a:srgbClr val="C00000"/>
                </a:solidFill>
              </a:rPr>
              <a:t>coagulopathia</a:t>
            </a:r>
            <a:r>
              <a:rPr lang="hu-HU" sz="1800" dirty="0" smtClean="0">
                <a:solidFill>
                  <a:srgbClr val="C00000"/>
                </a:solidFill>
              </a:rPr>
              <a:t> jelei   ………</a:t>
            </a:r>
          </a:p>
          <a:p>
            <a:pPr>
              <a:lnSpc>
                <a:spcPct val="90000"/>
              </a:lnSpc>
              <a:defRPr/>
            </a:pPr>
            <a:endParaRPr lang="hu-HU" sz="1800" dirty="0" smtClean="0">
              <a:solidFill>
                <a:srgbClr val="C00000"/>
              </a:solidFill>
            </a:endParaRPr>
          </a:p>
          <a:p>
            <a:pPr marL="400050" lvl="1" indent="0">
              <a:lnSpc>
                <a:spcPct val="90000"/>
              </a:lnSpc>
              <a:buNone/>
              <a:defRPr/>
            </a:pPr>
            <a:endParaRPr lang="hu-HU" dirty="0"/>
          </a:p>
        </p:txBody>
      </p:sp>
      <p:pic>
        <p:nvPicPr>
          <p:cNvPr id="4" name="Picture 1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2320" y="980728"/>
            <a:ext cx="1368152" cy="205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492</Words>
  <Application>Microsoft Office PowerPoint</Application>
  <PresentationFormat>Diavetítés a képernyőre (4:3 oldalarány)</PresentationFormat>
  <Paragraphs>120</Paragraphs>
  <Slides>14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14</vt:i4>
      </vt:variant>
    </vt:vector>
  </HeadingPairs>
  <TitlesOfParts>
    <vt:vector size="18" baseType="lpstr">
      <vt:lpstr>Office-téma</vt:lpstr>
      <vt:lpstr>PBrush</vt:lpstr>
      <vt:lpstr>Bitkép</vt:lpstr>
      <vt:lpstr>Graph</vt:lpstr>
      <vt:lpstr>  TANULSÁGOS INTENZÍV OSZTÁLYOS ESETEK  A veszélyeztető állapotok felismerése  </vt:lpstr>
      <vt:lpstr>Mottó </vt:lpstr>
      <vt:lpstr>Sürgős szükség körébe tartozó életet  veszélyeztető állapotok és betegségek</vt:lpstr>
      <vt:lpstr>Sürgős szükség körébe tartozó életet  veszélyeztető állapotok és betegségek</vt:lpstr>
      <vt:lpstr>Sürgős szükség körébe tartozó életet  veszélyeztető állapotok és betegségek</vt:lpstr>
      <vt:lpstr>PowerPoint bemutató</vt:lpstr>
      <vt:lpstr>A sürgősségi betegellátás lelke a triázs</vt:lpstr>
      <vt:lpstr>Triázs döntés lépései</vt:lpstr>
      <vt:lpstr>Orvosi döntések – súlyos állapotra utaló gyanújelek</vt:lpstr>
      <vt:lpstr> A betegbiztonság és hatékonyabb ellátás érdekében </vt:lpstr>
      <vt:lpstr>Az SBO működésének hatása a szepszis kimenetére  (BZSK 2005-2014)</vt:lpstr>
      <vt:lpstr>A szeptikus betegek túlélési esélye az SBO működése után javult</vt:lpstr>
      <vt:lpstr>Kommunikáció és információ-átadás fontossága</vt:lpstr>
      <vt:lpstr>„Take home message”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SŰRGŐSSÉGI BETEGELLÁTÁS 2011</dc:title>
  <dc:creator>Moro Ákos</dc:creator>
  <cp:lastModifiedBy>Admin</cp:lastModifiedBy>
  <cp:revision>112</cp:revision>
  <dcterms:created xsi:type="dcterms:W3CDTF">2011-11-06T15:59:31Z</dcterms:created>
  <dcterms:modified xsi:type="dcterms:W3CDTF">2016-04-27T12:24:38Z</dcterms:modified>
</cp:coreProperties>
</file>