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41"/>
  </p:notesMasterIdLst>
  <p:sldIdLst>
    <p:sldId id="256" r:id="rId2"/>
    <p:sldId id="302" r:id="rId3"/>
    <p:sldId id="298" r:id="rId4"/>
    <p:sldId id="297" r:id="rId5"/>
    <p:sldId id="29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300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0" r:id="rId30"/>
    <p:sldId id="284" r:id="rId31"/>
    <p:sldId id="279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6" r:id="rId4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EF5E7-C9BD-4BB5-B244-ADC8E58747E0}" type="datetimeFigureOut">
              <a:rPr lang="hu-HU" smtClean="0"/>
              <a:t>2016.04.27.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69FAE-B05D-4237-86A5-33B5462123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043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69FAE-B05D-4237-86A5-33B5462123F2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827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9A4D759-7327-4ECC-9208-CE6BCE1206DF}" type="datetimeFigureOut">
              <a:rPr lang="hu-HU" smtClean="0"/>
              <a:t>2016.04.27.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D48A5A6-2003-4F50-887B-384A4B6FB1E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D759-7327-4ECC-9208-CE6BCE1206DF}" type="datetimeFigureOut">
              <a:rPr lang="hu-HU" smtClean="0"/>
              <a:t>2016.04.27.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A5A6-2003-4F50-887B-384A4B6FB1E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D759-7327-4ECC-9208-CE6BCE1206DF}" type="datetimeFigureOut">
              <a:rPr lang="hu-HU" smtClean="0"/>
              <a:t>2016.04.27.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A5A6-2003-4F50-887B-384A4B6FB1E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D759-7327-4ECC-9208-CE6BCE1206DF}" type="datetimeFigureOut">
              <a:rPr lang="hu-HU" smtClean="0"/>
              <a:t>2016.04.27.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A5A6-2003-4F50-887B-384A4B6FB1E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D759-7327-4ECC-9208-CE6BCE1206DF}" type="datetimeFigureOut">
              <a:rPr lang="hu-HU" smtClean="0"/>
              <a:t>2016.04.27.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A5A6-2003-4F50-887B-384A4B6FB1E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D759-7327-4ECC-9208-CE6BCE1206DF}" type="datetimeFigureOut">
              <a:rPr lang="hu-HU" smtClean="0"/>
              <a:t>2016.04.27.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A5A6-2003-4F50-887B-384A4B6FB1E9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D759-7327-4ECC-9208-CE6BCE1206DF}" type="datetimeFigureOut">
              <a:rPr lang="hu-HU" smtClean="0"/>
              <a:t>2016.04.27.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A5A6-2003-4F50-887B-384A4B6FB1E9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D759-7327-4ECC-9208-CE6BCE1206DF}" type="datetimeFigureOut">
              <a:rPr lang="hu-HU" smtClean="0"/>
              <a:t>2016.04.27.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A5A6-2003-4F50-887B-384A4B6FB1E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D759-7327-4ECC-9208-CE6BCE1206DF}" type="datetimeFigureOut">
              <a:rPr lang="hu-HU" smtClean="0"/>
              <a:t>2016.04.27.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A5A6-2003-4F50-887B-384A4B6FB1E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9A4D759-7327-4ECC-9208-CE6BCE1206DF}" type="datetimeFigureOut">
              <a:rPr lang="hu-HU" smtClean="0"/>
              <a:t>2016.04.27.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D48A5A6-2003-4F50-887B-384A4B6FB1E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9A4D759-7327-4ECC-9208-CE6BCE1206DF}" type="datetimeFigureOut">
              <a:rPr lang="hu-HU" smtClean="0"/>
              <a:t>2016.04.27.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D48A5A6-2003-4F50-887B-384A4B6FB1E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9A4D759-7327-4ECC-9208-CE6BCE1206DF}" type="datetimeFigureOut">
              <a:rPr lang="hu-HU" smtClean="0"/>
              <a:t>2016.04.27.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D48A5A6-2003-4F50-887B-384A4B6FB1E9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gCbnwavkKc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63688" y="2204864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A műtéti terv és az </a:t>
            </a:r>
            <a:r>
              <a:rPr lang="hu-HU" dirty="0" err="1" smtClean="0">
                <a:solidFill>
                  <a:srgbClr val="FF0066"/>
                </a:solidFill>
                <a:latin typeface="Comic Sans MS" panose="030F0702030302020204" pitchFamily="66" charset="0"/>
              </a:rPr>
              <a:t>aneszteziológiai</a:t>
            </a:r>
            <a:r>
              <a:rPr lang="hu-HU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ambuláns vizsgálat kapcsolata</a:t>
            </a:r>
            <a:endParaRPr lang="hu-HU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47664" y="2996952"/>
            <a:ext cx="5712179" cy="15240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 flipH="1">
            <a:off x="1475655" y="4844777"/>
            <a:ext cx="2839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Dr. Tenki Anna</a:t>
            </a:r>
          </a:p>
          <a:p>
            <a:r>
              <a:rPr lang="hu-HU" sz="16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Bajcsy-Zsilinszky Kórház</a:t>
            </a:r>
          </a:p>
          <a:p>
            <a:r>
              <a:rPr lang="hu-HU" sz="1600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2016.02.06.</a:t>
            </a:r>
            <a:endParaRPr lang="hu-HU" sz="1600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4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3" y="980728"/>
            <a:ext cx="5904655" cy="4238285"/>
          </a:xfrm>
        </p:spPr>
        <p:txBody>
          <a:bodyPr>
            <a:noAutofit/>
          </a:bodyPr>
          <a:lstStyle/>
          <a:p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Zárójelentésen sebészeti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konzilium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(20...07.15??)</a:t>
            </a:r>
          </a:p>
          <a:p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jelenleg műtét esetleges </a:t>
            </a:r>
            <a:r>
              <a:rPr lang="hu-HU" sz="22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stoma</a:t>
            </a:r>
            <a:r>
              <a:rPr lang="hu-H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képzés </a:t>
            </a:r>
            <a:r>
              <a:rPr lang="hu-HU" sz="22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nem indokolt</a:t>
            </a:r>
            <a:r>
              <a:rPr lang="hu-H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csak abban az esetben ha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ileusa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alakulna ki, a preventív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stoma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képzés </a:t>
            </a:r>
            <a:r>
              <a:rPr lang="hu-H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jelentős életminőség romlást okozna 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 betegnél</a:t>
            </a:r>
          </a:p>
          <a:p>
            <a:r>
              <a:rPr lang="hu-HU" sz="22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Epikrizis</a:t>
            </a:r>
            <a:r>
              <a:rPr lang="hu-H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 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…a műtéti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bevatkozástól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eltekintettünk, az egyedül élő beteg tartós ápolásra szorul,  krónikus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belosztályos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elhelyezés (08.03)</a:t>
            </a:r>
          </a:p>
          <a:p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Exitus 08.07  17 nappal az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aneszteziológiai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vizsgálat után</a:t>
            </a:r>
            <a:endParaRPr lang="hu-HU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62" y="4437112"/>
            <a:ext cx="2047410" cy="163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798213"/>
            <a:ext cx="6196405" cy="4454309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88 éves férfibeteg</a:t>
            </a:r>
          </a:p>
          <a:p>
            <a:r>
              <a:rPr lang="hu-HU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Kérőlapon: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88 éves kora ellenére állapotában csak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total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gastrectomiától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várható javulás</a:t>
            </a:r>
          </a:p>
          <a:p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Aneszteziológai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vélemény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gastroscopián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vett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biopszia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eredménye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adeno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cc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invazívum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a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cardiára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is terjedően nagyobb kiterjedésű a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lumenfelé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terjedő tumoros folyamat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környzetében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path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nyirokcsomókkal a gyomor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atrum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területe csak 3 cm átmérőjű,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met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hep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nem igazolódott</a:t>
            </a:r>
          </a:p>
          <a:p>
            <a:endParaRPr lang="hu-H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96752"/>
            <a:ext cx="158633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806621"/>
            <a:ext cx="6781368" cy="5112568"/>
          </a:xfrm>
        </p:spPr>
        <p:txBody>
          <a:bodyPr>
            <a:noAutofit/>
          </a:bodyPr>
          <a:lstStyle/>
          <a:p>
            <a:r>
              <a:rPr lang="hu-H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Sebészeti vélemény </a:t>
            </a:r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szerit 88 éves kora ellenére csak a sikeres </a:t>
            </a:r>
            <a:r>
              <a:rPr lang="hu-HU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gastrectomiától</a:t>
            </a:r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várható gyógyulás(?)</a:t>
            </a:r>
          </a:p>
          <a:p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EKG ami a kórlapban volt nem a betegé!</a:t>
            </a:r>
          </a:p>
          <a:p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Vizsgálatkor </a:t>
            </a:r>
            <a:r>
              <a:rPr lang="hu-HU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normofrekvens</a:t>
            </a:r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PF </a:t>
            </a:r>
            <a:r>
              <a:rPr lang="hu-HU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valószínüsíthető</a:t>
            </a:r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echo-n</a:t>
            </a:r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tágabb jobb </a:t>
            </a:r>
            <a:r>
              <a:rPr lang="hu-HU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szívfél</a:t>
            </a:r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jó </a:t>
            </a:r>
            <a:r>
              <a:rPr lang="hu-HU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syst</a:t>
            </a:r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BKF, </a:t>
            </a:r>
            <a:r>
              <a:rPr lang="hu-HU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pulm</a:t>
            </a:r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hypertonia</a:t>
            </a:r>
            <a:endParaRPr lang="hu-HU" sz="20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 </a:t>
            </a:r>
            <a:r>
              <a:rPr lang="hu-H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beteg 1 hónap alatt 14 kg-ot fogyott,legyengült</a:t>
            </a:r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 táplálkozási nehezítettség  miatt</a:t>
            </a:r>
          </a:p>
          <a:p>
            <a:pPr marL="0" indent="0">
              <a:buNone/>
            </a:pPr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tervezett sebészeti beavatkozás célja érthető, </a:t>
            </a:r>
            <a:r>
              <a:rPr lang="hu-HU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aneszteziológai</a:t>
            </a:r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szempontból nem </a:t>
            </a:r>
            <a:r>
              <a:rPr lang="hu-HU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kontraindikálható</a:t>
            </a:r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de az idős , </a:t>
            </a:r>
            <a:r>
              <a:rPr lang="hu-HU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HT-s</a:t>
            </a:r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ISZB-s</a:t>
            </a:r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betegen végzett </a:t>
            </a:r>
            <a:r>
              <a:rPr lang="hu-HU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kiterjeszett</a:t>
            </a:r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sebészeti műtét gyógyulási esélye alacsony</a:t>
            </a:r>
          </a:p>
          <a:p>
            <a:r>
              <a:rPr lang="hu-H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POSSUM </a:t>
            </a:r>
            <a:r>
              <a:rPr lang="hu-HU" sz="20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score</a:t>
            </a:r>
            <a:r>
              <a:rPr lang="hu-H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alapján várható prediktív morbiditás 90%, mortalitás 50% (01.30)</a:t>
            </a:r>
          </a:p>
          <a:p>
            <a:endParaRPr lang="hu-HU" sz="2000" dirty="0">
              <a:solidFill>
                <a:srgbClr val="7030A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2492896"/>
            <a:ext cx="1938477" cy="145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POSSUM </a:t>
            </a:r>
            <a:r>
              <a:rPr lang="hu-HU" dirty="0" err="1" smtClean="0">
                <a:solidFill>
                  <a:srgbClr val="FF0066"/>
                </a:solidFill>
                <a:latin typeface="Comic Sans MS" panose="030F0702030302020204" pitchFamily="66" charset="0"/>
              </a:rPr>
              <a:t>score</a:t>
            </a:r>
            <a:r>
              <a:rPr lang="hu-HU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endParaRPr lang="hu-HU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4824536" cy="2520280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93096"/>
            <a:ext cx="5040560" cy="1743491"/>
          </a:xfrm>
        </p:spPr>
      </p:pic>
    </p:spTree>
    <p:extLst>
      <p:ext uri="{BB962C8B-B14F-4D97-AF65-F5344CB8AC3E}">
        <p14:creationId xmlns:p14="http://schemas.microsoft.com/office/powerpoint/2010/main" val="30025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Epikrizis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02.04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én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exloratív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laparotomia-kiterjedt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gyomor tumor, a folyamat nyilvánvaló </a:t>
            </a:r>
            <a:r>
              <a:rPr lang="hu-HU" i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incurrabilitása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miatt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tápláló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jejunostoma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behelyezés</a:t>
            </a:r>
          </a:p>
          <a:p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02.14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én ismételt felvétel a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laparotomiás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seb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subcutan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hasfali </a:t>
            </a:r>
            <a:r>
              <a:rPr lang="hu-HU" i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disruptioja</a:t>
            </a:r>
            <a:r>
              <a:rPr lang="hu-HU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miatt</a:t>
            </a:r>
          </a:p>
          <a:p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02.15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én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reoperatio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jejunostoma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varrat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insuffitientia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bélátfúrodás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peritonitis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j.o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subphrenicus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tályog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a perforált rész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resectioját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lavage-drainage-t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végeztek</a:t>
            </a:r>
          </a:p>
          <a:p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10.postop napon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az eltávolított hasi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draine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helyén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faeculens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váladékozás-ismételt feltárás előtt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anaeszt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konzilium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 </a:t>
            </a:r>
            <a:endParaRPr lang="hu-H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5112568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Vizsgálatkor kontaktusképes, de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somnolens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tesztszerte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anasarca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hypotenzív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tachycard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dysones</a:t>
            </a:r>
            <a:endParaRPr lang="hu-HU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Laborban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hypoalbuminaemia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(48/23)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hyperNa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(169),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hypoK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(2.8mmo/l)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lactat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 10,4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tervezett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gastrectomia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előtti vélemény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POSSUM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score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prediktív morbiditás 90%, mortalitás 50%</a:t>
            </a:r>
          </a:p>
          <a:p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Ezek a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valószínüségek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beteg állapotának hanyatlásával valamint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reoperációk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számával párhuzamosan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nőttek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a beteg műtéti feltárása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 túlélést illetve a gyógyulást már nem teszi lehetővé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a beteg műtétre nem alkalmas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ASA V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Fájdalomcsillapításra frakcionáltan 2mg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Mo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iv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adását javasoljuk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Exitus: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02.25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-1 hónapon belül az első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aneszteziológiai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vizsgálahoz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képest </a:t>
            </a:r>
            <a:endParaRPr lang="hu-H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690127"/>
            <a:ext cx="6061288" cy="453907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64 éves nőbeteg</a:t>
            </a:r>
          </a:p>
          <a:p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Kérőlapon: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20..05.18án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narcosisban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ileust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okozó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rectum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tu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miatt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sigmoideostomiát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tervezünk</a:t>
            </a:r>
          </a:p>
          <a:p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Aneszteziológiai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vizsgálat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:20..05.14(!!)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Fokozódó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dystenzió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széklethabitus változás miatt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ileus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gyanujával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került felvételre TAVALY 09 hóban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kétnyilású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sigmoideostomiát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készítettek 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(vagyis a fent említett műtét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8 hónapja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megtörtént) 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akkor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az alapfolyamat (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rectum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tu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) </a:t>
            </a:r>
            <a:r>
              <a:rPr lang="hu-HU" b="1" i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inoperábilisnak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bizonyult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77072"/>
            <a:ext cx="2243826" cy="17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8774" y="1916832"/>
            <a:ext cx="6133296" cy="4176464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 beteg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kemo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irradiatiban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részesült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20..12.-20..01 között re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stageing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vizsgálatokon hasi CT-n továbbra is 4x4x4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cmes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cystosus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terime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,mely nem választható el a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sigma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rectum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határtól és a vékonybelektől, ez alapján az </a:t>
            </a:r>
            <a:r>
              <a:rPr lang="hu-HU" i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operabilitás</a:t>
            </a:r>
            <a:r>
              <a:rPr lang="hu-HU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kérdéses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Laborban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anemiája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éppen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tolerábilis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kardio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pulmonálisan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kompenzált 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passage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jelenleg teljesen rendezett,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operabilitás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esetén (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rectum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exstirpatio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?)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elhúzodó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műtéi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idő, jelentős vérvesztés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várható, ITO felvétel szóba jön </a:t>
            </a:r>
            <a:endParaRPr lang="hu-H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9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268760"/>
            <a:ext cx="6520358" cy="4770832"/>
          </a:xfrm>
        </p:spPr>
        <p:txBody>
          <a:bodyPr>
            <a:normAutofit fontScale="92500" lnSpcReduction="20000"/>
          </a:bodyPr>
          <a:lstStyle/>
          <a:p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Epikrízis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palliatív(!)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abdominoperineális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rectum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exstirpatio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végeztünk az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uterus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és jobb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adnexum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eltávolításával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06.02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ITO 2 nap 4 E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vvt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, emisszió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06.19</a:t>
            </a:r>
          </a:p>
          <a:p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Visszavétel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06.25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állapotromlás, hasi fájdalom, emelkedett gyulladásos 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 értékek, részleges hasfali </a:t>
            </a:r>
            <a:r>
              <a:rPr lang="hu-HU" i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disruptio</a:t>
            </a:r>
            <a:r>
              <a:rPr lang="hu-HU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Hasi CT: több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intraabdominális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abscessus-emiatt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sügrős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laparotomia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(06.25)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Post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op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állapota fokozatosan hanyatlott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többszörös vékonybélsipoly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keletkezett, teljes hasfali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disruptio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mellett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                    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Exit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20..08.03 – 2 hónappal a műtét                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műtét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után         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                           (5 napot töltött otthonában!) </a:t>
            </a:r>
            <a:endParaRPr lang="hu-H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96385"/>
            <a:ext cx="1807468" cy="119950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69160"/>
            <a:ext cx="1714500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Amikor mást operálunk..</a:t>
            </a:r>
            <a:endParaRPr lang="hu-HU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64 éves nőbeteg</a:t>
            </a:r>
          </a:p>
          <a:p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Kérőlapon: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AV-i fájdalom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aorto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bifem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bypass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jobb szár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occlusioja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bal szár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femoralis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álaneurysma</a:t>
            </a:r>
            <a:r>
              <a:rPr lang="hu-HU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kétoldali rekonstrukció a terv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Sebészeti status: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carotisok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felett zörej nem hallható (!)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Kardiológiai vizsgálat: 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kardiálisan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panaszmentes, terhelhetőségét lábfájdalom korlátozza, kardiovaszkuláris rizikó magas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Fiz: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mko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Carotis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felett zörej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CDS jav! 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 műtétnek kardiológiai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kontraindikációja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nincs</a:t>
            </a:r>
            <a:endParaRPr lang="hu-H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gCbnwavkK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3608" y="764704"/>
            <a:ext cx="712879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988840"/>
            <a:ext cx="6196405" cy="3806237"/>
          </a:xfrm>
        </p:spPr>
        <p:txBody>
          <a:bodyPr>
            <a:normAutofit fontScale="92500"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CDS:nyaki erek súlyos fokú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atherosclerosia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Sten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ACI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l.s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subtotalis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CTA jav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CTA: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Sten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ICA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l.s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90%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Ez alapján </a:t>
            </a:r>
            <a:r>
              <a:rPr lang="hu-HU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módosított műtéti terv: </a:t>
            </a:r>
            <a:r>
              <a:rPr lang="hu-HU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bal oldali </a:t>
            </a:r>
            <a:r>
              <a:rPr lang="hu-HU" b="1" i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carotis</a:t>
            </a:r>
            <a:r>
              <a:rPr lang="hu-HU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EEA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20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..11.19én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everziós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endartherectomia</a:t>
            </a:r>
            <a:endParaRPr lang="hu-HU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20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..11.24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erősődő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AV-i fájdalom – kétoldali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álaneurysma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resectio</a:t>
            </a:r>
            <a:endParaRPr lang="hu-HU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Jobb o.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iliofem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bal oldali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femoro-femoralis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silvergraft</a:t>
            </a:r>
            <a:endParaRPr lang="hu-H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80928"/>
            <a:ext cx="15240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5146" y="1556792"/>
            <a:ext cx="5821110" cy="3744416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Műtét során jelentős,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keringésmegingató vérzés,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vasopresszor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kezelés, masszív transzfúzió, </a:t>
            </a:r>
            <a:r>
              <a:rPr lang="hu-H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faktorpótlás</a:t>
            </a:r>
          </a:p>
          <a:p>
            <a:r>
              <a:rPr lang="hu-H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ITO kezelés 11.25-27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Az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intra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és közvetlen post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op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időszakban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13 E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vvt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8 E FFP</a:t>
            </a:r>
          </a:p>
          <a:p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Diuresis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vesefunkció megtartott volt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Emisszió: 12.18</a:t>
            </a:r>
            <a:endParaRPr lang="hu-H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52936"/>
            <a:ext cx="21907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094269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73 éves férfibeteg</a:t>
            </a:r>
          </a:p>
          <a:p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Kérőlapon: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első lépésben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hólyagtumor</a:t>
            </a:r>
            <a:r>
              <a:rPr lang="hu-HU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resectioja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majd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rectum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tumor műtéti megoldása tervezett</a:t>
            </a:r>
          </a:p>
          <a:p>
            <a:r>
              <a:rPr lang="hu-HU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neszeteziológiai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vélemény: 20..01.06án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20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..11.27én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colonoscopián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7-8 cm re az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anusnyilástól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vérző szövetszaporulat a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nasszív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obstrukció miatt átjutni is alig tudtak!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Ismételt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colonoscopiát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már 12.17én sem vállalták(!)</a:t>
            </a:r>
          </a:p>
          <a:p>
            <a:pPr marL="0" indent="0">
              <a:buNone/>
            </a:pP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Stageing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vizsgálatok során hasi CT-n a hólyagban 3x3cmes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intralumináris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növedék </a:t>
            </a:r>
          </a:p>
          <a:p>
            <a:pPr marL="0" indent="0">
              <a:buNone/>
            </a:pP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Onkoteam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döntése: TUR  a műtéti terv</a:t>
            </a:r>
          </a:p>
          <a:p>
            <a:pPr marL="0" indent="0">
              <a:buNone/>
            </a:pPr>
            <a:endParaRPr lang="hu-H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980728"/>
            <a:ext cx="6196405" cy="4382301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Aneszetziológia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vélemény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 a szövettannal igazolt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malignus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rectum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tumor műtét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tekintettel a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subtotalis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obstrukcióra véleményünk szerint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prioritást élvez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hólyag folyamattal szemben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mely urológia vélemény alapján „csak”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Ctvel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igazolt halmozó nagyméretű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intralumináris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növedék a hólyagfalon,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mely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veseocclusiót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nem okoz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Fiz vizsgálat: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kardiopulmonálisan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kompenzált beteg, vizelete NEM véres, de </a:t>
            </a:r>
            <a:r>
              <a:rPr lang="hu-HU" i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rectum</a:t>
            </a:r>
            <a:r>
              <a:rPr lang="hu-HU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felől friss piros vérzést észlel!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Ismételt sebészeti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konzilium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 az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invazív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terjedésű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rectum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cc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műtéti megoldása az elsődleges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Műtét: 01.15. mély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rectum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resectio</a:t>
            </a:r>
            <a:endParaRPr lang="hu-HU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27" y="4725144"/>
            <a:ext cx="2337351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680520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63 éves férfibeteg </a:t>
            </a:r>
          </a:p>
          <a:p>
            <a:r>
              <a:rPr lang="hu-HU" b="1" dirty="0">
                <a:solidFill>
                  <a:srgbClr val="7030A0"/>
                </a:solidFill>
                <a:latin typeface="Comic Sans MS" panose="030F0702030302020204" pitchFamily="66" charset="0"/>
              </a:rPr>
              <a:t>K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érőlapon: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aorta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aneurysma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rezekció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és pótlás a terv</a:t>
            </a:r>
          </a:p>
          <a:p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aneszteziológiai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vizsgálat: 20..11.05.</a:t>
            </a:r>
          </a:p>
          <a:p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Hydrocele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műtét előtti kivizsgálás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során hasi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UH-on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derült fény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infrarenális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AA 56mm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legnagyobb átmérő , bal oldali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AIC-ra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terjedés</a:t>
            </a:r>
          </a:p>
          <a:p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Súlyos ISZB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87ben AMI, 2008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coronarographia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súlyos 3 érbetegség (LAD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stenosis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gracilis CX,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sten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RCA)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szív sebészeti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konz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műtétre nem tartotta alkalmasnak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2011 LAD PCI  (1 db BMS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stent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2015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elektív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coronarographia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 jól vezető LAD,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CX eredésnél súlyos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stenosis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a kockázat haszon mérlegelése alapján konzervatív th</a:t>
            </a:r>
          </a:p>
        </p:txBody>
      </p:sp>
    </p:spTree>
    <p:extLst>
      <p:ext uri="{BB962C8B-B14F-4D97-AF65-F5344CB8AC3E}">
        <p14:creationId xmlns:p14="http://schemas.microsoft.com/office/powerpoint/2010/main" val="41992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740400"/>
            <a:ext cx="6196405" cy="431029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20..10. ergo 4.9 MET,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echo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konc BKH, jó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syst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BKF</a:t>
            </a:r>
          </a:p>
          <a:p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Kardiológiai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konz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intervenciós kardiológussal-aki szerint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az ajánlások alapján a műtét elvégezhető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sz.e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recoron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Aneszteziológiai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vélemény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 a magas kardiológia rizikó ellenére az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aneurysma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méretére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tekinettel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felvállalható a műtét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Előkészítés: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tenzió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otthoni mérések alapján is messze az ideálistól 160-180/100, de 210/120 is volt!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RR beállítás aneszteziológus  ajánlása szerint</a:t>
            </a:r>
          </a:p>
          <a:p>
            <a:endParaRPr lang="hu-H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16" y="4077072"/>
            <a:ext cx="1890476" cy="211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764704"/>
            <a:ext cx="6493336" cy="4896544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Kontroll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aneszteziológiai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vizsgálat 11.12 (11.05) vérnyomásai jobbak lettek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ASA III,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premedikáció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11.23án AA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resectio-intraop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jelentős vérzés,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4 E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vvt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transzfúzió,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vasopresszor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th,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haemodinamikai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instabilitás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 post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op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gépi lélegeztetés</a:t>
            </a:r>
          </a:p>
          <a:p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Műtét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napjának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éjszakáján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hyperK-nak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ischaemiás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szövetelhalás, veseelégtelenség) tulajdonított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keringés megingás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Kard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konz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.: laterális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falmozgászavar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enzimkiáramlássa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l-konzv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th.</a:t>
            </a:r>
          </a:p>
          <a:p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Romló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vesefunkció-hemodialízis</a:t>
            </a:r>
            <a:endParaRPr lang="hu-H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4581128"/>
            <a:ext cx="1977896" cy="148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166277"/>
          </a:xfrm>
        </p:spPr>
        <p:txBody>
          <a:bodyPr>
            <a:normAutofit/>
          </a:bodyPr>
          <a:lstStyle/>
          <a:p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Fájdalomcsillapítás:EDA</a:t>
            </a:r>
          </a:p>
          <a:p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Komplex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homeosztázis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korrekció</a:t>
            </a:r>
          </a:p>
          <a:p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Szélesspektrumú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AB </a:t>
            </a:r>
          </a:p>
          <a:p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ISZB miatt további transzfúzió 2E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vvt</a:t>
            </a:r>
            <a:endParaRPr lang="hu-HU" sz="22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hu-H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Reguláris vesepótló </a:t>
            </a:r>
            <a:r>
              <a:rPr lang="hu-HU" sz="22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kezelés-dilaízis</a:t>
            </a:r>
            <a:r>
              <a:rPr lang="hu-H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12.03 </a:t>
            </a:r>
            <a:r>
              <a:rPr lang="hu-H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(10 napos kezelés)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normofrekvens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Sr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mérséklet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hypertenzió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O2vel jó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vérgázértékek-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sebészeti </a:t>
            </a:r>
            <a:r>
              <a:rPr lang="hu-HU" sz="22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subintenzív</a:t>
            </a:r>
            <a:r>
              <a:rPr lang="hu-H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elhelyezés </a:t>
            </a:r>
            <a:endParaRPr lang="hu-HU" sz="2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25144"/>
            <a:ext cx="211703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63040" y="908720"/>
            <a:ext cx="6997392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Subintenzíven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ismételt transzfúzió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12.13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(3.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subintenzíves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nap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) bal karba sugárzó fájdalom, angina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pect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., 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Kard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konz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.: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ACS-t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kizárták,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hyperK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talaján kialakult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kardiális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decompenzáció</a:t>
            </a:r>
            <a:endParaRPr lang="hu-HU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12.13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esti órák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keringésösszeomlás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reanimáció</a:t>
            </a:r>
          </a:p>
          <a:p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Gravis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lactatacidosis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hyperK</a:t>
            </a:r>
            <a:endParaRPr lang="hu-HU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Sürgős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dializis</a:t>
            </a:r>
            <a:endParaRPr lang="hu-HU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EKG-n tranziens JTSZB</a:t>
            </a:r>
          </a:p>
          <a:p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Keringésösszeomlás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oka: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Hypervolaemia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talaján kialakult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acut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jobb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szívfél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elégtelenség, kevert ventillációs zavar,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hypoxia</a:t>
            </a:r>
            <a:endParaRPr lang="hu-H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Koplex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homeosztázis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korrekció, napi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dialisis</a:t>
            </a:r>
            <a:endParaRPr lang="hu-HU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12.16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Nephrológiai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Osztályra áthelyezés</a:t>
            </a:r>
            <a:endParaRPr lang="hu-H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17" y="3212976"/>
            <a:ext cx="1827601" cy="86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65245" cy="1202485"/>
          </a:xfrm>
        </p:spPr>
        <p:txBody>
          <a:bodyPr/>
          <a:lstStyle/>
          <a:p>
            <a:r>
              <a:rPr lang="hu-HU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Amikor halasztjuk…..</a:t>
            </a:r>
            <a:endParaRPr lang="hu-HU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1412776"/>
            <a:ext cx="6840760" cy="4752528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58 éves nőbeteg </a:t>
            </a:r>
          </a:p>
          <a:p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Kérőlapon: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(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eü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dolgozó)halmozottan mellkasi panaszokat okozó nagy méretű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hiatus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hernia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miatt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laparoscopos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fundoplicatio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 terv</a:t>
            </a:r>
          </a:p>
          <a:p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Anaeszteziológai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vizsgálat 20..10.15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az elmúlt évben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többalkalommal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hospitalizáció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hirtelen kezdődő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dyspnoe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retrosternalis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fájdalom miatt 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20..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05 hóban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aszthma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bronchiale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acut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exacerbatioja</a:t>
            </a:r>
            <a:endParaRPr lang="hu-HU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LF 20..10.07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FVC 3,74(113%), FEV 1 3,01 (107%)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CT-n a gyomor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fornix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corpus nagy része a mellüregben </a:t>
            </a:r>
          </a:p>
        </p:txBody>
      </p:sp>
    </p:spTree>
    <p:extLst>
      <p:ext uri="{BB962C8B-B14F-4D97-AF65-F5344CB8AC3E}">
        <p14:creationId xmlns:p14="http://schemas.microsoft.com/office/powerpoint/2010/main" val="20835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FF0066"/>
                </a:solidFill>
                <a:latin typeface="Comic Sans MS" panose="030F0702030302020204" pitchFamily="66" charset="0"/>
              </a:rPr>
              <a:t>A betegek </a:t>
            </a:r>
            <a:r>
              <a:rPr lang="hu-HU" dirty="0" err="1">
                <a:solidFill>
                  <a:srgbClr val="FF0066"/>
                </a:solidFill>
                <a:latin typeface="Comic Sans MS" panose="030F0702030302020204" pitchFamily="66" charset="0"/>
              </a:rPr>
              <a:t>preoperatív</a:t>
            </a:r>
            <a:r>
              <a:rPr lang="hu-HU" dirty="0">
                <a:solidFill>
                  <a:srgbClr val="FF0066"/>
                </a:solidFill>
                <a:latin typeface="Comic Sans MS" panose="030F0702030302020204" pitchFamily="66" charset="0"/>
              </a:rPr>
              <a:t> állapotfelmérése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298448" y="2121406"/>
            <a:ext cx="3849616" cy="382787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Előzetes egészségügyi dokumentáció áttekintése</a:t>
            </a:r>
          </a:p>
          <a:p>
            <a:pPr>
              <a:lnSpc>
                <a:spcPct val="90000"/>
              </a:lnSpc>
              <a:defRPr/>
            </a:pPr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Anamnézis</a:t>
            </a:r>
          </a:p>
          <a:p>
            <a:pPr>
              <a:lnSpc>
                <a:spcPct val="90000"/>
              </a:lnSpc>
              <a:defRPr/>
            </a:pPr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Fizikális vizsgálat</a:t>
            </a:r>
          </a:p>
          <a:p>
            <a:pPr>
              <a:lnSpc>
                <a:spcPct val="90000"/>
              </a:lnSpc>
              <a:defRPr/>
            </a:pPr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Laboratóriumi- és eszközös vizsgálatok</a:t>
            </a:r>
          </a:p>
          <a:p>
            <a:pPr>
              <a:lnSpc>
                <a:spcPct val="90000"/>
              </a:lnSpc>
              <a:defRPr/>
            </a:pPr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Speciális konzultációk</a:t>
            </a:r>
          </a:p>
          <a:p>
            <a:pPr>
              <a:lnSpc>
                <a:spcPct val="90000"/>
              </a:lnSpc>
              <a:defRPr/>
            </a:pPr>
            <a:r>
              <a:rPr lang="hu-HU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Preoperatív</a:t>
            </a:r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  előkészítés/ kezelés terve</a:t>
            </a:r>
          </a:p>
          <a:p>
            <a:pPr>
              <a:lnSpc>
                <a:spcPct val="90000"/>
              </a:lnSpc>
              <a:defRPr/>
            </a:pPr>
            <a:r>
              <a:rPr lang="hu-HU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Aneszteziológiai</a:t>
            </a:r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 eljárás és </a:t>
            </a:r>
            <a:r>
              <a:rPr lang="hu-HU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posztoperatív</a:t>
            </a:r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 felügyelet megtervezése</a:t>
            </a:r>
          </a:p>
          <a:p>
            <a:pPr>
              <a:lnSpc>
                <a:spcPct val="90000"/>
              </a:lnSpc>
              <a:defRPr/>
            </a:pPr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Beteg felvilágosítása, írásos beleegyezése</a:t>
            </a:r>
          </a:p>
          <a:p>
            <a:endParaRPr lang="hu-H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3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908720"/>
            <a:ext cx="6048672" cy="4752528"/>
          </a:xfrm>
        </p:spPr>
        <p:txBody>
          <a:bodyPr>
            <a:normAutofit/>
          </a:bodyPr>
          <a:lstStyle/>
          <a:p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Kontroll 20..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11.16 (1 hónappal az első vizsgálat után) </a:t>
            </a:r>
            <a:endParaRPr lang="hu-HU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20..</a:t>
            </a:r>
            <a:r>
              <a:rPr lang="hu-HU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10.21-11.03 között pulmonológiai kezelés </a:t>
            </a:r>
            <a:r>
              <a:rPr lang="hu-HU" sz="2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acut</a:t>
            </a:r>
            <a:r>
              <a:rPr lang="hu-HU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sz="2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exacerbatio</a:t>
            </a:r>
            <a:r>
              <a:rPr lang="hu-HU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miatt,</a:t>
            </a:r>
          </a:p>
          <a:p>
            <a:r>
              <a:rPr lang="hu-HU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Iv</a:t>
            </a:r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steroid</a:t>
            </a:r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, kombinált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inhalatív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bronchodilatator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antibiotikum (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clarithromycin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), LF normalizálódott</a:t>
            </a:r>
            <a:endParaRPr lang="hu-HU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hu-H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Kontroll labor:</a:t>
            </a:r>
            <a:r>
              <a:rPr lang="hu-HU" sz="22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leukopaenia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,korábbi enyhe (139 G/l)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thrombocytopaenia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progrediált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-</a:t>
            </a:r>
            <a:r>
              <a:rPr lang="hu-H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56 G/l</a:t>
            </a:r>
            <a:endParaRPr lang="hu-HU" sz="2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9309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836712"/>
            <a:ext cx="6196405" cy="4670333"/>
          </a:xfrm>
        </p:spPr>
        <p:txBody>
          <a:bodyPr>
            <a:normAutofit/>
          </a:bodyPr>
          <a:lstStyle/>
          <a:p>
            <a:r>
              <a:rPr lang="hu-HU" sz="22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74 éves férfibeteg</a:t>
            </a:r>
          </a:p>
          <a:p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Műtéti terv:TUR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hólyagkőeltávolítás</a:t>
            </a:r>
            <a:endParaRPr lang="hu-HU" sz="22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hu-HU" sz="22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Aneszteziológai</a:t>
            </a:r>
            <a:r>
              <a:rPr lang="hu-HU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vizsgálat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:20..11.03. laborban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fvs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17, főleg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lymphocytaszám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magas, korábbi lelet nem ismert, CRP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norm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hematológiai ok?</a:t>
            </a:r>
          </a:p>
          <a:p>
            <a:r>
              <a:rPr lang="hu-HU" sz="22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Aneszteziológai</a:t>
            </a:r>
            <a:r>
              <a:rPr lang="hu-H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vizsgálat 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:20..11.16. hematológiai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viszgálat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történt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quant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és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qualit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vérkép alapján </a:t>
            </a:r>
            <a:r>
              <a:rPr lang="hu-H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CLL valószínű,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immunhisztokémia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még folyamatban</a:t>
            </a:r>
          </a:p>
          <a:p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Műtét: 11.17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hgb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102,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plt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250 (11.27) </a:t>
            </a:r>
          </a:p>
          <a:p>
            <a:endParaRPr lang="hu-HU" sz="22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48863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908944"/>
            <a:ext cx="6196405" cy="4310293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73 éves férfibeteg</a:t>
            </a:r>
          </a:p>
          <a:p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Kérőlapon: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20..07 hóban felfedezett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rectum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tu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(4-12 cm között,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adeno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cc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P53poz)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Hasi CT-n lokális invázió és távoli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met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(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met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lgl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mesorect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.,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met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hep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met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pulm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EKG-n II f AV blokk, BAH,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inkoplett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JTSZB-PM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implant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szükségességét vetette fel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Első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kardiológiai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konz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a műtét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septikus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volta miatt a műtét ideiglenes PM védelemben, végleges PM beültetés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endocarditis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veszélyét növelné</a:t>
            </a:r>
          </a:p>
          <a:p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Sebészeti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konzilium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 „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abdominoperineális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rectum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exstirpatio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anus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prae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a műtéti terv, mely nem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septikus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műtét”</a:t>
            </a:r>
            <a:endParaRPr lang="hu-H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97152"/>
            <a:ext cx="2086388" cy="14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2800" y="1268760"/>
            <a:ext cx="6196405" cy="4670333"/>
          </a:xfrm>
        </p:spPr>
        <p:txBody>
          <a:bodyPr>
            <a:normAutofit/>
          </a:bodyPr>
          <a:lstStyle/>
          <a:p>
            <a:r>
              <a:rPr lang="hu-HU" sz="22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Aneszteziológai</a:t>
            </a:r>
            <a:r>
              <a:rPr lang="hu-H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vizsgálat 20..11.13.</a:t>
            </a:r>
          </a:p>
          <a:p>
            <a:pPr marL="0" indent="0">
              <a:buNone/>
            </a:pP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Kardiológus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konziliárussal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telefonos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rekonz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/ helyszíni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konzilium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mely megerősíti a végleges PM beültetés jogosságát műtét ELŐTT</a:t>
            </a:r>
          </a:p>
          <a:p>
            <a:pPr marL="0" indent="0">
              <a:buNone/>
            </a:pP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20..11.18 SE Városmajori Klinika VVI PM implantáció</a:t>
            </a:r>
          </a:p>
          <a:p>
            <a:pPr marL="0" indent="0">
              <a:buNone/>
            </a:pPr>
            <a:endParaRPr lang="hu-HU" sz="22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20..</a:t>
            </a:r>
            <a:r>
              <a:rPr lang="hu-H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11.24 </a:t>
            </a:r>
            <a:r>
              <a:rPr lang="hu-HU" sz="22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aneszteziológai</a:t>
            </a:r>
            <a:r>
              <a:rPr lang="hu-H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kontroll </a:t>
            </a:r>
          </a:p>
          <a:p>
            <a:pPr marL="0" indent="0">
              <a:buNone/>
            </a:pP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Exploratív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laparotomia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palliatív </a:t>
            </a:r>
            <a:r>
              <a:rPr lang="hu-HU" sz="22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sigmoideostoma</a:t>
            </a:r>
            <a:r>
              <a:rPr lang="hu-H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 terv</a:t>
            </a:r>
          </a:p>
          <a:p>
            <a:pPr marL="0" indent="0">
              <a:buNone/>
            </a:pP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Műtét: 12.02. (12.09 emisszió)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356992"/>
            <a:ext cx="1851252" cy="148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7624" y="1406685"/>
            <a:ext cx="6255797" cy="4094269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73 éves férfibeteg</a:t>
            </a:r>
          </a:p>
          <a:p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Anusnyilástól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18cm-re található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adeno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cc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miatt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Dixon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műtét a terv</a:t>
            </a:r>
          </a:p>
          <a:p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Anaeszteziológiai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vizsgálat 20..10.02.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Vérképében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vvt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7,11T/L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fvs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16 G/L hasi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UH-on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splenomegália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myeloproliferatív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betegség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gyanuja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merül fel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10.28 ismételt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anaeszteziológiai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vizsgálat hematológiai vizsgálat történt, vérkép alapján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MPD,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venasectio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lebocsátás,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Litarir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th 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10.26-i vérkép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hbg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149,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plt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597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869160"/>
            <a:ext cx="1684784" cy="12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844824"/>
            <a:ext cx="6196405" cy="3603812"/>
          </a:xfrm>
        </p:spPr>
        <p:txBody>
          <a:bodyPr>
            <a:noAutofit/>
          </a:bodyPr>
          <a:lstStyle/>
          <a:p>
            <a:r>
              <a:rPr lang="hu-HU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10.30 műtét</a:t>
            </a:r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-a tumoros </a:t>
            </a:r>
            <a:r>
              <a:rPr lang="hu-HU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folymat</a:t>
            </a:r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18cm helyett 8cm-nél, </a:t>
            </a:r>
            <a:r>
              <a:rPr lang="hu-HU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csomkzáró</a:t>
            </a:r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varrógép hibája miatt kézi </a:t>
            </a:r>
            <a:r>
              <a:rPr lang="hu-HU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anastomosis</a:t>
            </a:r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, Hartmann szerinti </a:t>
            </a:r>
            <a:r>
              <a:rPr lang="hu-HU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resectio</a:t>
            </a:r>
            <a:endParaRPr lang="hu-HU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hu-HU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11.26 </a:t>
            </a:r>
            <a:r>
              <a:rPr lang="hu-HU" sz="22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reoperatio</a:t>
            </a:r>
            <a:r>
              <a:rPr lang="hu-HU" sz="2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előtt ismételt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aneszteziológiai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vizsgálat</a:t>
            </a:r>
          </a:p>
          <a:p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Resectios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szélben tumoros szövet, </a:t>
            </a:r>
            <a:r>
              <a:rPr lang="hu-HU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sigmoideostoma</a:t>
            </a:r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necrotisalt</a:t>
            </a:r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–</a:t>
            </a:r>
            <a:r>
              <a:rPr lang="hu-HU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reresectio</a:t>
            </a:r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és </a:t>
            </a:r>
            <a:r>
              <a:rPr lang="hu-HU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stomakorrekció</a:t>
            </a:r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a terv</a:t>
            </a:r>
          </a:p>
          <a:p>
            <a:r>
              <a:rPr lang="hu-HU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Hgb</a:t>
            </a:r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119, </a:t>
            </a:r>
            <a:r>
              <a:rPr lang="hu-HU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plt</a:t>
            </a:r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970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!</a:t>
            </a:r>
          </a:p>
          <a:p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Műtét 12.02. APRE 2 E </a:t>
            </a:r>
            <a:r>
              <a:rPr lang="hu-HU" sz="2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vvt</a:t>
            </a:r>
            <a:r>
              <a:rPr lang="hu-HU" sz="2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2 E FFP</a:t>
            </a:r>
            <a:endParaRPr lang="hu-HU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hu-HU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Amikor az aneszteziológus </a:t>
            </a:r>
            <a:br>
              <a:rPr lang="hu-HU" dirty="0" smtClean="0">
                <a:solidFill>
                  <a:srgbClr val="FF0066"/>
                </a:solidFill>
                <a:latin typeface="Comic Sans MS" panose="030F0702030302020204" pitchFamily="66" charset="0"/>
              </a:rPr>
            </a:br>
            <a:r>
              <a:rPr lang="hu-HU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„indikál”</a:t>
            </a:r>
            <a:endParaRPr lang="hu-HU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988840"/>
            <a:ext cx="6412429" cy="3816424"/>
          </a:xfrm>
        </p:spPr>
        <p:txBody>
          <a:bodyPr>
            <a:noAutofit/>
          </a:bodyPr>
          <a:lstStyle/>
          <a:p>
            <a:r>
              <a:rPr lang="hu-HU" sz="20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62 éves férfibeteg</a:t>
            </a:r>
          </a:p>
          <a:p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Kérőlapon: </a:t>
            </a:r>
            <a:r>
              <a:rPr lang="hu-H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bal oldali LH a terv</a:t>
            </a:r>
          </a:p>
          <a:p>
            <a:r>
              <a:rPr lang="hu-HU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Anaeszetziológia</a:t>
            </a:r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vizsgálat 20..10.07.</a:t>
            </a:r>
          </a:p>
          <a:p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Sebészeti </a:t>
            </a:r>
            <a:r>
              <a:rPr lang="hu-HU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amb</a:t>
            </a:r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lapon sem status, sem fizikális vizsgálat!</a:t>
            </a:r>
          </a:p>
          <a:p>
            <a:r>
              <a:rPr lang="hu-H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Jelentős fogyása(17kg 6 hónap alatt)</a:t>
            </a:r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miatt </a:t>
            </a:r>
            <a:r>
              <a:rPr lang="hu-HU" sz="20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colonoscopia</a:t>
            </a:r>
            <a:r>
              <a:rPr lang="hu-H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javasolt –</a:t>
            </a:r>
            <a:r>
              <a:rPr lang="hu-HU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anaeszteziológia</a:t>
            </a:r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véleményre! 10.09.</a:t>
            </a:r>
          </a:p>
          <a:p>
            <a:r>
              <a:rPr lang="hu-HU" sz="20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Colonoscopia</a:t>
            </a:r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11.18(!) a </a:t>
            </a:r>
            <a:r>
              <a:rPr lang="hu-HU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sigmában</a:t>
            </a:r>
            <a:r>
              <a:rPr lang="hu-HU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20cm-nél a lument csaknem teljesen elzáró tumor </a:t>
            </a:r>
          </a:p>
          <a:p>
            <a:endParaRPr lang="hu-HU" sz="2000" dirty="0">
              <a:solidFill>
                <a:srgbClr val="7030A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93096"/>
            <a:ext cx="1746194" cy="18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Ismételt </a:t>
            </a:r>
            <a:r>
              <a:rPr lang="hu-HU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aneszteziológiai</a:t>
            </a:r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vizsgálat 01.06(!) </a:t>
            </a:r>
          </a:p>
          <a:p>
            <a:r>
              <a:rPr lang="hu-HU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Transvesostoma</a:t>
            </a:r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vékonybélresectio</a:t>
            </a:r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?</a:t>
            </a:r>
          </a:p>
          <a:p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01.27 „hasi </a:t>
            </a:r>
            <a:r>
              <a:rPr lang="hu-HU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drainen</a:t>
            </a:r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sz="22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faeculens</a:t>
            </a:r>
            <a:r>
              <a:rPr lang="hu-H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váladékozás, </a:t>
            </a:r>
            <a:r>
              <a:rPr lang="hu-HU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sürgető </a:t>
            </a:r>
            <a:r>
              <a:rPr lang="hu-HU" sz="2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reop</a:t>
            </a:r>
            <a:r>
              <a:rPr lang="hu-HU" sz="2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……</a:t>
            </a:r>
          </a:p>
          <a:p>
            <a:endParaRPr lang="hu-HU" sz="2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12973"/>
            <a:ext cx="22860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5" y="817582"/>
            <a:ext cx="7488832" cy="1202485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rgbClr val="FF0066"/>
                </a:solidFill>
                <a:latin typeface="Comic Sans MS" panose="030F0702030302020204" pitchFamily="66" charset="0"/>
              </a:rPr>
              <a:t>A műtét előtti betegvizsgálat és előkészítés célja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47664" y="2492896"/>
            <a:ext cx="6196405" cy="360381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A sebész a megfelelő időpontban, megfelelő eljárással, megfelelő állapotú beteget operáljon</a:t>
            </a:r>
          </a:p>
          <a:p>
            <a:pPr>
              <a:defRPr/>
            </a:pPr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Az aneszteziológus az optimális anesztéziát  választhassa</a:t>
            </a:r>
          </a:p>
          <a:p>
            <a:pPr>
              <a:defRPr/>
            </a:pPr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A </a:t>
            </a:r>
            <a:r>
              <a:rPr lang="hu-HU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preoperatív</a:t>
            </a:r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hospitalizáció</a:t>
            </a:r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</a:t>
            </a:r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 lehető legrövidebb legyen</a:t>
            </a:r>
          </a:p>
          <a:p>
            <a:pPr>
              <a:defRPr/>
            </a:pPr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Az egyénhez szabott célzott vizsgálatok alkalmazásával racionalizáltabbá tenni a kivizsgálást </a:t>
            </a:r>
            <a:endParaRPr lang="hu-H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hu-HU" b="1" dirty="0">
                <a:solidFill>
                  <a:srgbClr val="7030A0"/>
                </a:solidFill>
                <a:latin typeface="Comic Sans MS" panose="030F0702030302020204" pitchFamily="66" charset="0"/>
              </a:rPr>
              <a:t>A </a:t>
            </a:r>
            <a:r>
              <a:rPr lang="hu-HU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perioperatív</a:t>
            </a:r>
            <a:r>
              <a:rPr lang="hu-HU" b="1" dirty="0">
                <a:solidFill>
                  <a:srgbClr val="7030A0"/>
                </a:solidFill>
                <a:latin typeface="Comic Sans MS" panose="030F0702030302020204" pitchFamily="66" charset="0"/>
              </a:rPr>
              <a:t> kockázat (mortalitás és morbiditás) csökkentése</a:t>
            </a:r>
          </a:p>
          <a:p>
            <a:endParaRPr lang="hu-H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hu-H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4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8064" y="817582"/>
            <a:ext cx="3159274" cy="2755434"/>
          </a:xfrm>
        </p:spPr>
        <p:txBody>
          <a:bodyPr/>
          <a:lstStyle/>
          <a:p>
            <a:r>
              <a:rPr lang="hu-HU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Köszönöm</a:t>
            </a:r>
            <a:br>
              <a:rPr lang="hu-HU" dirty="0" smtClean="0">
                <a:solidFill>
                  <a:srgbClr val="FF0066"/>
                </a:solidFill>
                <a:latin typeface="Comic Sans MS" panose="030F0702030302020204" pitchFamily="66" charset="0"/>
              </a:rPr>
            </a:br>
            <a:r>
              <a:rPr lang="hu-HU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a figyelmet!</a:t>
            </a:r>
            <a:endParaRPr lang="hu-HU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46353"/>
            <a:ext cx="4213395" cy="2803823"/>
          </a:xfr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73016"/>
            <a:ext cx="47434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FF0066"/>
                </a:solidFill>
                <a:latin typeface="Comic Sans MS" panose="030F0702030302020204" pitchFamily="66" charset="0"/>
              </a:rPr>
              <a:t>Az anesztézia előtti kivizsgálás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298448" y="2121406"/>
            <a:ext cx="3705600" cy="382787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hu-HU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Helyét és idejét a sürgősség határozza meg</a:t>
            </a:r>
          </a:p>
          <a:p>
            <a:pPr>
              <a:lnSpc>
                <a:spcPct val="90000"/>
              </a:lnSpc>
              <a:defRPr/>
            </a:pPr>
            <a:r>
              <a:rPr lang="hu-HU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Helyszín 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hu-H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az </a:t>
            </a:r>
            <a:r>
              <a:rPr lang="hu-HU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aneszteziológiai</a:t>
            </a:r>
            <a:r>
              <a:rPr lang="hu-H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ambulancia (kórterem?, műtő?)</a:t>
            </a:r>
          </a:p>
          <a:p>
            <a:pPr>
              <a:lnSpc>
                <a:spcPct val="90000"/>
              </a:lnSpc>
              <a:defRPr/>
            </a:pPr>
            <a:r>
              <a:rPr lang="hu-HU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Ideje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hu-H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Ideális esetben néhány (3-10) nappal a tervezett beavatkozás előtt, ( esetleges kiegészítő vizsgálatok)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hu-HU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lvl="1">
              <a:lnSpc>
                <a:spcPct val="90000"/>
              </a:lnSpc>
              <a:buNone/>
              <a:defRPr/>
            </a:pPr>
            <a:r>
              <a:rPr lang="hu-H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A vizsgálatot aneszteziológus orvos (szakorvos) végzi  </a:t>
            </a:r>
            <a:r>
              <a:rPr lang="hu-HU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sz.e</a:t>
            </a:r>
            <a:r>
              <a:rPr lang="hu-H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. </a:t>
            </a:r>
            <a:r>
              <a:rPr lang="hu-HU" sz="2400" dirty="0" err="1">
                <a:solidFill>
                  <a:srgbClr val="7030A0"/>
                </a:solidFill>
                <a:latin typeface="Comic Sans MS" panose="030F0702030302020204" pitchFamily="66" charset="0"/>
              </a:rPr>
              <a:t>konziliáriusok</a:t>
            </a:r>
            <a:r>
              <a:rPr lang="hu-HU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 bevonásával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04864"/>
            <a:ext cx="2619375" cy="1743075"/>
          </a:xfrm>
        </p:spPr>
      </p:pic>
    </p:spTree>
    <p:extLst>
      <p:ext uri="{BB962C8B-B14F-4D97-AF65-F5344CB8AC3E}">
        <p14:creationId xmlns:p14="http://schemas.microsoft.com/office/powerpoint/2010/main" val="7791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FF0066"/>
                </a:solidFill>
                <a:latin typeface="Comic Sans MS" panose="030F0702030302020204" pitchFamily="66" charset="0"/>
              </a:rPr>
              <a:t>Az </a:t>
            </a:r>
            <a:r>
              <a:rPr lang="hu-HU" dirty="0" err="1">
                <a:solidFill>
                  <a:srgbClr val="FF0066"/>
                </a:solidFill>
                <a:latin typeface="Comic Sans MS" panose="030F0702030302020204" pitchFamily="66" charset="0"/>
              </a:rPr>
              <a:t>aneszteziológiai</a:t>
            </a:r>
            <a:r>
              <a:rPr lang="hu-HU" dirty="0">
                <a:solidFill>
                  <a:srgbClr val="FF0066"/>
                </a:solidFill>
                <a:latin typeface="Comic Sans MS" panose="030F0702030302020204" pitchFamily="66" charset="0"/>
              </a:rPr>
              <a:t> vizsgálat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4065640" cy="3602736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hu-HU" i="1" u="sng" dirty="0">
                <a:solidFill>
                  <a:srgbClr val="FF0066"/>
                </a:solidFill>
                <a:latin typeface="Comic Sans MS" panose="030F0702030302020204" pitchFamily="66" charset="0"/>
              </a:rPr>
              <a:t>Mi történik az ambulancián?</a:t>
            </a:r>
          </a:p>
          <a:p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Milyen betegség? Hol van a betegség?</a:t>
            </a:r>
          </a:p>
          <a:p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Milyen műtét? „Mit operálunk”?</a:t>
            </a:r>
          </a:p>
          <a:p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Milyen körülmények között</a:t>
            </a:r>
          </a:p>
          <a:p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Milyen kísérőbetegségek mellett</a:t>
            </a:r>
          </a:p>
          <a:p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Milyen gyógyszereléssel</a:t>
            </a:r>
          </a:p>
          <a:p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Milyen személyiségű betegnél</a:t>
            </a:r>
          </a:p>
          <a:p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Milyen fizikális statussal – belgyógyászati és </a:t>
            </a:r>
            <a:r>
              <a:rPr lang="hu-HU" dirty="0" err="1">
                <a:solidFill>
                  <a:srgbClr val="7030A0"/>
                </a:solidFill>
                <a:latin typeface="Comic Sans MS" panose="030F0702030302020204" pitchFamily="66" charset="0"/>
              </a:rPr>
              <a:t>aneszteziológiai</a:t>
            </a:r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 szempontok</a:t>
            </a:r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56992"/>
            <a:ext cx="3312368" cy="1656184"/>
          </a:xfrm>
        </p:spPr>
      </p:pic>
    </p:spTree>
    <p:extLst>
      <p:ext uri="{BB962C8B-B14F-4D97-AF65-F5344CB8AC3E}">
        <p14:creationId xmlns:p14="http://schemas.microsoft.com/office/powerpoint/2010/main" val="21422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1367" y="548680"/>
            <a:ext cx="6965245" cy="1202485"/>
          </a:xfrm>
        </p:spPr>
        <p:txBody>
          <a:bodyPr/>
          <a:lstStyle/>
          <a:p>
            <a:r>
              <a:rPr lang="hu-HU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Esetbemutatás</a:t>
            </a:r>
            <a:endParaRPr lang="hu-HU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1600" y="2564904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69 éves nőbeteg</a:t>
            </a:r>
          </a:p>
          <a:p>
            <a:pPr marL="0" indent="0">
              <a:buNone/>
            </a:pPr>
            <a:r>
              <a:rPr lang="hu-HU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Kérőlapon</a:t>
            </a:r>
            <a:r>
              <a:rPr lang="hu-HU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ez év júniusában került felfedezésre petefészek rosszindulatú daganata (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carcinosarcoma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) Nagy méretű hasi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terime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kétoldali vesepangást okoz. Onkológiai kezelést kezdenének mely előtt vizelet,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szélketürítés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biztosítani kell, így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nephrostoma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és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transversostoma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a terv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56792"/>
            <a:ext cx="2188468" cy="14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1700808"/>
            <a:ext cx="6196405" cy="38918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Anamnézis: </a:t>
            </a:r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HT, HPL, AMI </a:t>
            </a:r>
            <a:r>
              <a:rPr lang="hu-HU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hypothyreosis</a:t>
            </a:r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,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1 éven belül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fr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curettage-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eredmény?</a:t>
            </a:r>
            <a:endParaRPr lang="hu-H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Hasi fájdalmak miatt végzett kivizsgálás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20...06.05 </a:t>
            </a:r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AEK </a:t>
            </a:r>
            <a:r>
              <a:rPr lang="hu-HU" dirty="0" err="1">
                <a:solidFill>
                  <a:srgbClr val="7030A0"/>
                </a:solidFill>
                <a:latin typeface="Comic Sans MS" panose="030F0702030302020204" pitchFamily="66" charset="0"/>
              </a:rPr>
              <a:t>laparotomia</a:t>
            </a:r>
            <a:r>
              <a:rPr lang="hu-HU" dirty="0">
                <a:solidFill>
                  <a:srgbClr val="7030A0"/>
                </a:solidFill>
                <a:latin typeface="Comic Sans MS" panose="030F0702030302020204" pitchFamily="66" charset="0"/>
              </a:rPr>
              <a:t>: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az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irrezekábilis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tumor megkisebbítése,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hysterectomia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adhesiolysis</a:t>
            </a:r>
            <a:endParaRPr lang="hu-HU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20...07.02-07-AEK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subileusos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tünetek  felmerült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transversostoma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lehetősége-akkor ezt a beteg 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elutasította</a:t>
            </a:r>
            <a:endParaRPr lang="hu-HU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konverzvatív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th-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passage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rendeződött</a:t>
            </a:r>
            <a:endParaRPr lang="hu-HU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52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764704"/>
            <a:ext cx="5904655" cy="4968551"/>
          </a:xfrm>
        </p:spPr>
        <p:txBody>
          <a:bodyPr>
            <a:normAutofit fontScale="70000" lnSpcReduction="20000"/>
          </a:bodyPr>
          <a:lstStyle/>
          <a:p>
            <a:r>
              <a:rPr lang="hu-HU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Onkológia kezelés előtt onkológus javaslatára </a:t>
            </a:r>
            <a:r>
              <a:rPr lang="hu-HU" sz="3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transversostoma</a:t>
            </a:r>
            <a:r>
              <a:rPr lang="hu-HU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felhelyezése szükséges(!) a  palliatív(!) onkológia kezelés előtt</a:t>
            </a:r>
          </a:p>
          <a:p>
            <a:r>
              <a:rPr lang="hu-HU" sz="3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Anaeszth</a:t>
            </a:r>
            <a:r>
              <a:rPr lang="hu-HU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vélemény (20...07.20)</a:t>
            </a:r>
          </a:p>
          <a:p>
            <a:r>
              <a:rPr lang="hu-HU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IRÁSOS sebészeti </a:t>
            </a:r>
            <a:r>
              <a:rPr lang="hu-HU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véleményt kérünk, hogy a </a:t>
            </a:r>
            <a:r>
              <a:rPr lang="hu-HU" sz="3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carcinosisos</a:t>
            </a:r>
            <a:r>
              <a:rPr lang="hu-HU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sz="3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asciteses</a:t>
            </a:r>
            <a:r>
              <a:rPr lang="hu-HU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sz="3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környzeteben</a:t>
            </a:r>
            <a:r>
              <a:rPr lang="hu-HU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sz="3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</a:t>
            </a:r>
            <a:r>
              <a:rPr lang="hu-HU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hu-HU" sz="3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stoma</a:t>
            </a:r>
            <a:r>
              <a:rPr lang="hu-HU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felhelyezése </a:t>
            </a:r>
            <a:r>
              <a:rPr lang="hu-HU" sz="32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elektív</a:t>
            </a:r>
            <a:r>
              <a:rPr lang="hu-HU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jelleggel </a:t>
            </a:r>
            <a:r>
              <a:rPr lang="hu-HU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szóba jön-e egyáltalán(?) </a:t>
            </a:r>
          </a:p>
          <a:p>
            <a:r>
              <a:rPr lang="hu-HU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 beteg </a:t>
            </a:r>
            <a:r>
              <a:rPr lang="hu-HU" sz="3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cachexiás</a:t>
            </a:r>
            <a:r>
              <a:rPr lang="hu-HU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sz="3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anemiás</a:t>
            </a:r>
            <a:r>
              <a:rPr lang="hu-HU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 </a:t>
            </a:r>
            <a:r>
              <a:rPr lang="hu-HU" sz="3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kardiálisan</a:t>
            </a:r>
            <a:r>
              <a:rPr lang="hu-HU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lehetőségekig kompenzált, beszűkült vesefunkció oka kétoldali </a:t>
            </a:r>
            <a:r>
              <a:rPr lang="hu-HU" sz="3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ureter</a:t>
            </a:r>
            <a:r>
              <a:rPr lang="hu-HU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kompresszió,mely miatt a </a:t>
            </a:r>
            <a:r>
              <a:rPr lang="hu-HU" sz="32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nephrostoma</a:t>
            </a:r>
            <a:r>
              <a:rPr lang="hu-HU" sz="3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felhelyezés local anesztéziában elvégezhető</a:t>
            </a:r>
            <a:endParaRPr lang="hu-HU" sz="3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hu-HU" dirty="0">
              <a:solidFill>
                <a:srgbClr val="7030A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21088"/>
            <a:ext cx="164553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556792"/>
            <a:ext cx="6446440" cy="4104456"/>
          </a:xfrm>
        </p:spPr>
        <p:txBody>
          <a:bodyPr>
            <a:normAutofit fontScale="92500"/>
          </a:bodyPr>
          <a:lstStyle/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Kérjük a műtétet tervező sebész kollégát a műtét kockázatáról a beteget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teljeskörűen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felvilágosítani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. Jelen helyzetben a beteg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passageja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megoldott tumoros alapbetegsége egyértelmű távoli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propagációt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ad és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progressszíven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halad előre,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aneszteziológia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szempontból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elektív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műtét végzése </a:t>
            </a:r>
            <a:r>
              <a:rPr lang="hu-HU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extrem</a:t>
            </a:r>
            <a:r>
              <a:rPr lang="hu-H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kockázatos 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ASA III-IV</a:t>
            </a:r>
          </a:p>
          <a:p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 beteg panasza leginkább a hasi fájdalom mely miatt </a:t>
            </a:r>
            <a:r>
              <a:rPr lang="hu-HU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fentanyl</a:t>
            </a:r>
            <a:r>
              <a:rPr lang="hu-HU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tapasz emelése szükséges.(20...07.20)</a:t>
            </a:r>
            <a:endParaRPr lang="hu-H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96752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jzszög">
  <a:themeElements>
    <a:clrScheme name="Rajzszög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jzszög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jzszö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819</TotalTime>
  <Words>2130</Words>
  <Application>Microsoft Office PowerPoint</Application>
  <PresentationFormat>Diavetítés a képernyőre (4:3 oldalarány)</PresentationFormat>
  <Paragraphs>210</Paragraphs>
  <Slides>39</Slides>
  <Notes>1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0" baseType="lpstr">
      <vt:lpstr>Rajzszög</vt:lpstr>
      <vt:lpstr>A műtéti terv és az aneszteziológiai ambuláns vizsgálat kapcsolata</vt:lpstr>
      <vt:lpstr>PowerPoint bemutató</vt:lpstr>
      <vt:lpstr>A betegek preoperatív állapotfelmérése</vt:lpstr>
      <vt:lpstr>Az anesztézia előtti kivizsgálás</vt:lpstr>
      <vt:lpstr>Az aneszteziológiai vizsgálat</vt:lpstr>
      <vt:lpstr>Esetbemutatás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POSSUM score </vt:lpstr>
      <vt:lpstr>PowerPoint bemutató</vt:lpstr>
      <vt:lpstr>PowerPoint bemutató</vt:lpstr>
      <vt:lpstr>PowerPoint bemutató</vt:lpstr>
      <vt:lpstr>PowerPoint bemutató</vt:lpstr>
      <vt:lpstr>PowerPoint bemutató</vt:lpstr>
      <vt:lpstr>Amikor mást operálunk..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Amikor halasztjuk…..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Amikor az aneszteziológus  „indikál”</vt:lpstr>
      <vt:lpstr>PowerPoint bemutató</vt:lpstr>
      <vt:lpstr>A műtét előtti betegvizsgálat és előkészítés célja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Admin</dc:creator>
  <cp:lastModifiedBy>Admin</cp:lastModifiedBy>
  <cp:revision>72</cp:revision>
  <dcterms:created xsi:type="dcterms:W3CDTF">2016-02-04T10:56:01Z</dcterms:created>
  <dcterms:modified xsi:type="dcterms:W3CDTF">2016-04-27T12:27:20Z</dcterms:modified>
</cp:coreProperties>
</file>